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18" r:id="rId1"/>
  </p:sldMasterIdLst>
  <p:notesMasterIdLst>
    <p:notesMasterId r:id="rId60"/>
  </p:notesMasterIdLst>
  <p:handoutMasterIdLst>
    <p:handoutMasterId r:id="rId61"/>
  </p:handoutMasterIdLst>
  <p:sldIdLst>
    <p:sldId id="256" r:id="rId2"/>
    <p:sldId id="337" r:id="rId3"/>
    <p:sldId id="333" r:id="rId4"/>
    <p:sldId id="339" r:id="rId5"/>
    <p:sldId id="340" r:id="rId6"/>
    <p:sldId id="308" r:id="rId7"/>
    <p:sldId id="264" r:id="rId8"/>
    <p:sldId id="259" r:id="rId9"/>
    <p:sldId id="316" r:id="rId10"/>
    <p:sldId id="260" r:id="rId11"/>
    <p:sldId id="317" r:id="rId12"/>
    <p:sldId id="271" r:id="rId13"/>
    <p:sldId id="261" r:id="rId14"/>
    <p:sldId id="309" r:id="rId15"/>
    <p:sldId id="338" r:id="rId16"/>
    <p:sldId id="262" r:id="rId17"/>
    <p:sldId id="265" r:id="rId18"/>
    <p:sldId id="310" r:id="rId19"/>
    <p:sldId id="311" r:id="rId20"/>
    <p:sldId id="313" r:id="rId21"/>
    <p:sldId id="277" r:id="rId22"/>
    <p:sldId id="278" r:id="rId23"/>
    <p:sldId id="331" r:id="rId24"/>
    <p:sldId id="276" r:id="rId25"/>
    <p:sldId id="268" r:id="rId26"/>
    <p:sldId id="312" r:id="rId27"/>
    <p:sldId id="280" r:id="rId28"/>
    <p:sldId id="281" r:id="rId29"/>
    <p:sldId id="326" r:id="rId30"/>
    <p:sldId id="283" r:id="rId31"/>
    <p:sldId id="324" r:id="rId32"/>
    <p:sldId id="325" r:id="rId33"/>
    <p:sldId id="327" r:id="rId34"/>
    <p:sldId id="285" r:id="rId35"/>
    <p:sldId id="318" r:id="rId36"/>
    <p:sldId id="286" r:id="rId37"/>
    <p:sldId id="287" r:id="rId38"/>
    <p:sldId id="288" r:id="rId39"/>
    <p:sldId id="320" r:id="rId40"/>
    <p:sldId id="291" r:id="rId41"/>
    <p:sldId id="322" r:id="rId42"/>
    <p:sldId id="292" r:id="rId43"/>
    <p:sldId id="293" r:id="rId44"/>
    <p:sldId id="328" r:id="rId45"/>
    <p:sldId id="314" r:id="rId46"/>
    <p:sldId id="294" r:id="rId47"/>
    <p:sldId id="297" r:id="rId48"/>
    <p:sldId id="298" r:id="rId49"/>
    <p:sldId id="299" r:id="rId50"/>
    <p:sldId id="300" r:id="rId51"/>
    <p:sldId id="302" r:id="rId52"/>
    <p:sldId id="303" r:id="rId53"/>
    <p:sldId id="304" r:id="rId54"/>
    <p:sldId id="305" r:id="rId55"/>
    <p:sldId id="323" r:id="rId56"/>
    <p:sldId id="307" r:id="rId57"/>
    <p:sldId id="329" r:id="rId58"/>
    <p:sldId id="330"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10" autoAdjust="0"/>
    <p:restoredTop sz="86429" autoAdjust="0"/>
  </p:normalViewPr>
  <p:slideViewPr>
    <p:cSldViewPr snapToGrid="0" snapToObjects="1">
      <p:cViewPr varScale="1">
        <p:scale>
          <a:sx n="82" d="100"/>
          <a:sy n="82" d="100"/>
        </p:scale>
        <p:origin x="976" y="168"/>
      </p:cViewPr>
      <p:guideLst>
        <p:guide orient="horz" pos="2160"/>
        <p:guide pos="2880"/>
      </p:guideLst>
    </p:cSldViewPr>
  </p:slideViewPr>
  <p:outlineViewPr>
    <p:cViewPr>
      <p:scale>
        <a:sx n="33" d="100"/>
        <a:sy n="33" d="100"/>
      </p:scale>
      <p:origin x="0" y="59072"/>
    </p:cViewPr>
  </p:outlineViewPr>
  <p:notesTextViewPr>
    <p:cViewPr>
      <p:scale>
        <a:sx n="100" d="100"/>
        <a:sy n="100" d="100"/>
      </p:scale>
      <p:origin x="0" y="0"/>
    </p:cViewPr>
  </p:notesTextViewPr>
  <p:sorterViewPr>
    <p:cViewPr>
      <p:scale>
        <a:sx n="66" d="100"/>
        <a:sy n="66" d="100"/>
      </p:scale>
      <p:origin x="0" y="157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60E5FD-4D04-8E49-B47F-54B2B2572E44}" type="datetimeFigureOut">
              <a:rPr lang="en-US" smtClean="0"/>
              <a:pPr/>
              <a:t>5/17/18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BF4C55-0EA6-C442-8119-C368845226C3}" type="slidenum">
              <a:rPr lang="en-US" smtClean="0"/>
              <a:pPr/>
              <a:t>‹#›</a:t>
            </a:fld>
            <a:endParaRPr lang="en-US" dirty="0"/>
          </a:p>
        </p:txBody>
      </p:sp>
    </p:spTree>
    <p:extLst>
      <p:ext uri="{BB962C8B-B14F-4D97-AF65-F5344CB8AC3E}">
        <p14:creationId xmlns:p14="http://schemas.microsoft.com/office/powerpoint/2010/main" val="4223296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07D3E7-AB11-0A45-8C36-88585F7B07DD}" type="datetimeFigureOut">
              <a:rPr lang="en-US" smtClean="0"/>
              <a:pPr/>
              <a:t>5/17/18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3F250-F3A0-AA4D-9184-91A4D0116FEB}" type="slidenum">
              <a:rPr lang="en-US" smtClean="0"/>
              <a:pPr/>
              <a:t>‹#›</a:t>
            </a:fld>
            <a:endParaRPr lang="en-US" dirty="0"/>
          </a:p>
        </p:txBody>
      </p:sp>
    </p:spTree>
    <p:extLst>
      <p:ext uri="{BB962C8B-B14F-4D97-AF65-F5344CB8AC3E}">
        <p14:creationId xmlns:p14="http://schemas.microsoft.com/office/powerpoint/2010/main" val="7362230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1</a:t>
            </a:fld>
            <a:endParaRPr lang="en-US" dirty="0"/>
          </a:p>
        </p:txBody>
      </p:sp>
    </p:spTree>
    <p:extLst>
      <p:ext uri="{BB962C8B-B14F-4D97-AF65-F5344CB8AC3E}">
        <p14:creationId xmlns:p14="http://schemas.microsoft.com/office/powerpoint/2010/main" val="270413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Signs of voter fraud being a felony, but only placed in certain neighborhoods</a:t>
            </a:r>
          </a:p>
        </p:txBody>
      </p:sp>
      <p:sp>
        <p:nvSpPr>
          <p:cNvPr id="4" name="Slide Number Placeholder 3"/>
          <p:cNvSpPr>
            <a:spLocks noGrp="1"/>
          </p:cNvSpPr>
          <p:nvPr>
            <p:ph type="sldNum" sz="quarter" idx="10"/>
          </p:nvPr>
        </p:nvSpPr>
        <p:spPr/>
        <p:txBody>
          <a:bodyPr/>
          <a:lstStyle/>
          <a:p>
            <a:fld id="{6D13F250-F3A0-AA4D-9184-91A4D0116FEB}" type="slidenum">
              <a:rPr lang="en-US" smtClean="0"/>
              <a:pPr/>
              <a:t>26</a:t>
            </a:fld>
            <a:endParaRPr lang="en-US" dirty="0"/>
          </a:p>
        </p:txBody>
      </p:sp>
    </p:spTree>
    <p:extLst>
      <p:ext uri="{BB962C8B-B14F-4D97-AF65-F5344CB8AC3E}">
        <p14:creationId xmlns:p14="http://schemas.microsoft.com/office/powerpoint/2010/main" val="2556356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micro invalidation my concern as to where the slave markets were in the</a:t>
            </a:r>
            <a:r>
              <a:rPr lang="en-US" baseline="0" dirty="0"/>
              <a:t> city that I live.</a:t>
            </a:r>
          </a:p>
          <a:p>
            <a:r>
              <a:rPr lang="en-US" baseline="0" dirty="0"/>
              <a:t> assaults: comedian michaal richard loss of control on stage and yelling out Nigger to a heckler, not our kind of people</a:t>
            </a:r>
          </a:p>
          <a:p>
            <a:r>
              <a:rPr lang="en-US" baseline="0" dirty="0"/>
              <a:t>insults subtle snub, rudeness ignoring  assuming that one is not  next in line</a:t>
            </a:r>
          </a:p>
          <a:p>
            <a:r>
              <a:rPr lang="en-US" baseline="0" dirty="0"/>
              <a:t>Micro invalidation a belief in reincarnation was interpreted by a teacher as suicidal ideation isaiah H</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30</a:t>
            </a:fld>
            <a:endParaRPr lang="en-US" dirty="0"/>
          </a:p>
        </p:txBody>
      </p:sp>
    </p:spTree>
    <p:extLst>
      <p:ext uri="{BB962C8B-B14F-4D97-AF65-F5344CB8AC3E}">
        <p14:creationId xmlns:p14="http://schemas.microsoft.com/office/powerpoint/2010/main" val="15346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micro invalidation my concern as to where the slave markets were in the</a:t>
            </a:r>
            <a:r>
              <a:rPr lang="en-US" baseline="0" dirty="0"/>
              <a:t> city that I live.</a:t>
            </a:r>
          </a:p>
          <a:p>
            <a:r>
              <a:rPr lang="en-US" baseline="0" dirty="0"/>
              <a:t> assaults: comedian michaal richard loss of control on stage and yelling out Nigger to a heckler, not our kind of people</a:t>
            </a:r>
          </a:p>
          <a:p>
            <a:r>
              <a:rPr lang="en-US" baseline="0" dirty="0"/>
              <a:t>insults subtle snub, rudeness ignoring  assuming that one is not  next in line</a:t>
            </a:r>
          </a:p>
          <a:p>
            <a:r>
              <a:rPr lang="en-US" baseline="0" dirty="0"/>
              <a:t>Micro invalidation a belief in reincarnation was interpreted by a teacher as suicidal ideation isaiah H</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31</a:t>
            </a:fld>
            <a:endParaRPr lang="en-US" dirty="0"/>
          </a:p>
        </p:txBody>
      </p:sp>
    </p:spTree>
    <p:extLst>
      <p:ext uri="{BB962C8B-B14F-4D97-AF65-F5344CB8AC3E}">
        <p14:creationId xmlns:p14="http://schemas.microsoft.com/office/powerpoint/2010/main" val="15346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micro invalidation my concern as to where the slave markets were in the</a:t>
            </a:r>
            <a:r>
              <a:rPr lang="en-US" baseline="0" dirty="0"/>
              <a:t> city that I live.</a:t>
            </a:r>
          </a:p>
          <a:p>
            <a:r>
              <a:rPr lang="en-US" baseline="0" dirty="0"/>
              <a:t> assaults: comedian michaal richard loss of control on stage and yelling out Nigger to a heckler, not our kind of people</a:t>
            </a:r>
          </a:p>
          <a:p>
            <a:r>
              <a:rPr lang="en-US" baseline="0" dirty="0"/>
              <a:t>insults subtle snub, rudeness ignoring  assuming that one is not  next in line</a:t>
            </a:r>
          </a:p>
          <a:p>
            <a:r>
              <a:rPr lang="en-US" baseline="0" dirty="0"/>
              <a:t>Micro invalidation a belief in reincarnation was interpreted by a teacher as suicidal ideation Recipient H</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32</a:t>
            </a:fld>
            <a:endParaRPr lang="en-US" dirty="0"/>
          </a:p>
        </p:txBody>
      </p:sp>
    </p:spTree>
    <p:extLst>
      <p:ext uri="{BB962C8B-B14F-4D97-AF65-F5344CB8AC3E}">
        <p14:creationId xmlns:p14="http://schemas.microsoft.com/office/powerpoint/2010/main" val="15346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Criminality ( New York stop &amp; frisk)</a:t>
            </a:r>
          </a:p>
        </p:txBody>
      </p:sp>
      <p:sp>
        <p:nvSpPr>
          <p:cNvPr id="4" name="Slide Number Placeholder 3"/>
          <p:cNvSpPr>
            <a:spLocks noGrp="1"/>
          </p:cNvSpPr>
          <p:nvPr>
            <p:ph type="sldNum" sz="quarter" idx="10"/>
          </p:nvPr>
        </p:nvSpPr>
        <p:spPr/>
        <p:txBody>
          <a:bodyPr/>
          <a:lstStyle/>
          <a:p>
            <a:fld id="{6D13F250-F3A0-AA4D-9184-91A4D0116FEB}" type="slidenum">
              <a:rPr lang="en-US" smtClean="0"/>
              <a:pPr/>
              <a:t>36</a:t>
            </a:fld>
            <a:endParaRPr lang="en-US" dirty="0"/>
          </a:p>
        </p:txBody>
      </p:sp>
    </p:spTree>
    <p:extLst>
      <p:ext uri="{BB962C8B-B14F-4D97-AF65-F5344CB8AC3E}">
        <p14:creationId xmlns:p14="http://schemas.microsoft.com/office/powerpoint/2010/main" val="1407954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Geico</a:t>
            </a:r>
            <a:r>
              <a:rPr lang="en-US" baseline="0" dirty="0"/>
              <a:t> pig on an airplane</a:t>
            </a:r>
          </a:p>
          <a:p>
            <a:r>
              <a:rPr lang="en-US" baseline="0" dirty="0"/>
              <a:t> I was born here- why shouldn’t I speak English well?</a:t>
            </a:r>
          </a:p>
          <a:p>
            <a:r>
              <a:rPr lang="en-US" baseline="0" dirty="0"/>
              <a:t> I graduated Harvard why wouldn't I be qualified?</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37</a:t>
            </a:fld>
            <a:endParaRPr lang="en-US" dirty="0"/>
          </a:p>
        </p:txBody>
      </p:sp>
    </p:spTree>
    <p:extLst>
      <p:ext uri="{BB962C8B-B14F-4D97-AF65-F5344CB8AC3E}">
        <p14:creationId xmlns:p14="http://schemas.microsoft.com/office/powerpoint/2010/main" val="4254037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 protective in that </a:t>
            </a:r>
            <a:r>
              <a:rPr lang="en-US" baseline="0" dirty="0"/>
              <a:t> you wish to maintain the relationship at all cost, don</a:t>
            </a:r>
            <a:r>
              <a:rPr lang="fr-FR" baseline="0" dirty="0"/>
              <a:t>’</a:t>
            </a:r>
            <a:r>
              <a:rPr lang="en-US" baseline="0" dirty="0"/>
              <a:t>t wish to b live that the statement had any power over you, or self protective</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38</a:t>
            </a:fld>
            <a:endParaRPr lang="en-US" dirty="0"/>
          </a:p>
        </p:txBody>
      </p:sp>
    </p:spTree>
    <p:extLst>
      <p:ext uri="{BB962C8B-B14F-4D97-AF65-F5344CB8AC3E}">
        <p14:creationId xmlns:p14="http://schemas.microsoft.com/office/powerpoint/2010/main" val="291571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 protective in that </a:t>
            </a:r>
            <a:r>
              <a:rPr lang="en-US" baseline="0" dirty="0"/>
              <a:t> you wish to maintain the relationship at all cost, don</a:t>
            </a:r>
            <a:r>
              <a:rPr lang="fr-FR" baseline="0" dirty="0"/>
              <a:t>’</a:t>
            </a:r>
            <a:r>
              <a:rPr lang="en-US" baseline="0" dirty="0"/>
              <a:t>t wish to b live that the statement had any power over you, or self protective</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39</a:t>
            </a:fld>
            <a:endParaRPr lang="en-US" dirty="0"/>
          </a:p>
        </p:txBody>
      </p:sp>
    </p:spTree>
    <p:extLst>
      <p:ext uri="{BB962C8B-B14F-4D97-AF65-F5344CB8AC3E}">
        <p14:creationId xmlns:p14="http://schemas.microsoft.com/office/powerpoint/2010/main" val="291571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Apartment, summer cottage</a:t>
            </a:r>
          </a:p>
          <a:p>
            <a:r>
              <a:rPr lang="en-US" dirty="0"/>
              <a:t> walking into a school and having to determine that I am not a parent</a:t>
            </a:r>
          </a:p>
          <a:p>
            <a:r>
              <a:rPr lang="en-US" dirty="0"/>
              <a:t>Too much help in public gardens that are inside buildings</a:t>
            </a:r>
          </a:p>
          <a:p>
            <a:r>
              <a:rPr lang="en-US" dirty="0"/>
              <a:t> three people come to ask </a:t>
            </a:r>
            <a:r>
              <a:rPr lang="en-US" baseline="0" dirty="0"/>
              <a:t> if you want help as you admire an item</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40</a:t>
            </a:fld>
            <a:endParaRPr lang="en-US" dirty="0"/>
          </a:p>
        </p:txBody>
      </p:sp>
    </p:spTree>
    <p:extLst>
      <p:ext uri="{BB962C8B-B14F-4D97-AF65-F5344CB8AC3E}">
        <p14:creationId xmlns:p14="http://schemas.microsoft.com/office/powerpoint/2010/main" val="3646392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Apartment, summer cottage</a:t>
            </a:r>
          </a:p>
          <a:p>
            <a:r>
              <a:rPr lang="en-US" dirty="0"/>
              <a:t> walking into a school and having to determine that I am not a parent</a:t>
            </a:r>
          </a:p>
          <a:p>
            <a:r>
              <a:rPr lang="en-US" dirty="0"/>
              <a:t>Too much help in public gardens that are inside buildings</a:t>
            </a:r>
          </a:p>
          <a:p>
            <a:r>
              <a:rPr lang="en-US" dirty="0"/>
              <a:t> three people come to ask </a:t>
            </a:r>
            <a:r>
              <a:rPr lang="en-US" baseline="0" dirty="0"/>
              <a:t> if you want help as you admire an item</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41</a:t>
            </a:fld>
            <a:endParaRPr lang="en-US" dirty="0"/>
          </a:p>
        </p:txBody>
      </p:sp>
    </p:spTree>
    <p:extLst>
      <p:ext uri="{BB962C8B-B14F-4D97-AF65-F5344CB8AC3E}">
        <p14:creationId xmlns:p14="http://schemas.microsoft.com/office/powerpoint/2010/main" val="3646392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two </a:t>
            </a:r>
            <a:r>
              <a:rPr lang="en-US" dirty="0" err="1"/>
              <a:t>condtions</a:t>
            </a:r>
            <a:r>
              <a:rPr lang="en-US" dirty="0"/>
              <a:t> were presented by a white male experimenter</a:t>
            </a:r>
          </a:p>
          <a:p>
            <a:r>
              <a:rPr lang="en-US" dirty="0"/>
              <a:t>One group was told that it was a diagnostic test of </a:t>
            </a:r>
            <a:r>
              <a:rPr lang="en-US" dirty="0" err="1"/>
              <a:t>intelletual</a:t>
            </a:r>
            <a:r>
              <a:rPr lang="en-US" dirty="0"/>
              <a:t> ability</a:t>
            </a:r>
          </a:p>
          <a:p>
            <a:r>
              <a:rPr lang="en-US" dirty="0"/>
              <a:t>second</a:t>
            </a:r>
            <a:r>
              <a:rPr lang="en-US" baseline="0" dirty="0"/>
              <a:t> group was told that in was a problem solving test</a:t>
            </a:r>
          </a:p>
          <a:p>
            <a:endParaRPr lang="en-US" baseline="0" dirty="0"/>
          </a:p>
          <a:p>
            <a:r>
              <a:rPr lang="en-US" dirty="0"/>
              <a:t>Remember to tell</a:t>
            </a:r>
            <a:r>
              <a:rPr lang="en-US" baseline="0" dirty="0"/>
              <a:t> about Rey.. When presented as a geometry test, boys out performed girls. When presented as a memory test, girls outperformed boys…</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6</a:t>
            </a:fld>
            <a:endParaRPr lang="en-US" dirty="0"/>
          </a:p>
        </p:txBody>
      </p:sp>
    </p:spTree>
    <p:extLst>
      <p:ext uri="{BB962C8B-B14F-4D97-AF65-F5344CB8AC3E}">
        <p14:creationId xmlns:p14="http://schemas.microsoft.com/office/powerpoint/2010/main" val="1445821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Invisibility: Betty saying I</a:t>
            </a:r>
            <a:r>
              <a:rPr lang="en-US" baseline="0" dirty="0"/>
              <a:t> think it must be hard for him to live there(about a white husband living in a black neighborhood) Why would that be any different than living in any other ethnic neighborhood? What are you saying  My response what are you saying</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42</a:t>
            </a:fld>
            <a:endParaRPr lang="en-US" dirty="0"/>
          </a:p>
        </p:txBody>
      </p:sp>
    </p:spTree>
    <p:extLst>
      <p:ext uri="{BB962C8B-B14F-4D97-AF65-F5344CB8AC3E}">
        <p14:creationId xmlns:p14="http://schemas.microsoft.com/office/powerpoint/2010/main" val="37642136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Developed after a</a:t>
            </a:r>
            <a:r>
              <a:rPr lang="en-US" baseline="0" dirty="0"/>
              <a:t> series of  experiments done by Steel &amp; Aronson. At Columbia and UC Davis</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46</a:t>
            </a:fld>
            <a:endParaRPr lang="en-US" dirty="0"/>
          </a:p>
        </p:txBody>
      </p:sp>
    </p:spTree>
    <p:extLst>
      <p:ext uri="{BB962C8B-B14F-4D97-AF65-F5344CB8AC3E}">
        <p14:creationId xmlns:p14="http://schemas.microsoft.com/office/powerpoint/2010/main" val="1611600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49</a:t>
            </a:fld>
            <a:endParaRPr lang="en-US" dirty="0"/>
          </a:p>
        </p:txBody>
      </p:sp>
    </p:spTree>
    <p:extLst>
      <p:ext uri="{BB962C8B-B14F-4D97-AF65-F5344CB8AC3E}">
        <p14:creationId xmlns:p14="http://schemas.microsoft.com/office/powerpoint/2010/main" val="84330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Romney when he said who let the dogs out</a:t>
            </a:r>
          </a:p>
          <a:p>
            <a:r>
              <a:rPr lang="en-US" dirty="0"/>
              <a:t>Did these cookies come from the 7-11</a:t>
            </a:r>
          </a:p>
        </p:txBody>
      </p:sp>
      <p:sp>
        <p:nvSpPr>
          <p:cNvPr id="4" name="Slide Number Placeholder 3"/>
          <p:cNvSpPr>
            <a:spLocks noGrp="1"/>
          </p:cNvSpPr>
          <p:nvPr>
            <p:ph type="sldNum" sz="quarter" idx="10"/>
          </p:nvPr>
        </p:nvSpPr>
        <p:spPr/>
        <p:txBody>
          <a:bodyPr/>
          <a:lstStyle/>
          <a:p>
            <a:fld id="{6D13F250-F3A0-AA4D-9184-91A4D0116FEB}" type="slidenum">
              <a:rPr lang="en-US" smtClean="0"/>
              <a:pPr/>
              <a:t>50</a:t>
            </a:fld>
            <a:endParaRPr lang="en-US" dirty="0"/>
          </a:p>
        </p:txBody>
      </p:sp>
    </p:spTree>
    <p:extLst>
      <p:ext uri="{BB962C8B-B14F-4D97-AF65-F5344CB8AC3E}">
        <p14:creationId xmlns:p14="http://schemas.microsoft.com/office/powerpoint/2010/main" val="31135969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58</a:t>
            </a:fld>
            <a:endParaRPr lang="en-US" dirty="0"/>
          </a:p>
        </p:txBody>
      </p:sp>
    </p:spTree>
    <p:extLst>
      <p:ext uri="{BB962C8B-B14F-4D97-AF65-F5344CB8AC3E}">
        <p14:creationId xmlns:p14="http://schemas.microsoft.com/office/powerpoint/2010/main" val="166888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a:t>
            </a:r>
          </a:p>
        </p:txBody>
      </p:sp>
      <p:sp>
        <p:nvSpPr>
          <p:cNvPr id="4" name="Slide Number Placeholder 3"/>
          <p:cNvSpPr>
            <a:spLocks noGrp="1"/>
          </p:cNvSpPr>
          <p:nvPr>
            <p:ph type="sldNum" sz="quarter" idx="10"/>
          </p:nvPr>
        </p:nvSpPr>
        <p:spPr/>
        <p:txBody>
          <a:bodyPr/>
          <a:lstStyle/>
          <a:p>
            <a:fld id="{6D13F250-F3A0-AA4D-9184-91A4D0116FEB}" type="slidenum">
              <a:rPr lang="en-US" smtClean="0"/>
              <a:pPr/>
              <a:t>7</a:t>
            </a:fld>
            <a:endParaRPr lang="en-US" dirty="0"/>
          </a:p>
        </p:txBody>
      </p:sp>
    </p:spTree>
    <p:extLst>
      <p:ext uri="{BB962C8B-B14F-4D97-AF65-F5344CB8AC3E}">
        <p14:creationId xmlns:p14="http://schemas.microsoft.com/office/powerpoint/2010/main" val="3557794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X=need for added material (c-Wiki)</a:t>
            </a:r>
          </a:p>
        </p:txBody>
      </p:sp>
      <p:sp>
        <p:nvSpPr>
          <p:cNvPr id="4" name="Slide Number Placeholder 3"/>
          <p:cNvSpPr>
            <a:spLocks noGrp="1"/>
          </p:cNvSpPr>
          <p:nvPr>
            <p:ph type="sldNum" sz="quarter" idx="10"/>
          </p:nvPr>
        </p:nvSpPr>
        <p:spPr/>
        <p:txBody>
          <a:bodyPr/>
          <a:lstStyle/>
          <a:p>
            <a:fld id="{6D13F250-F3A0-AA4D-9184-91A4D0116FEB}" type="slidenum">
              <a:rPr lang="en-US" smtClean="0"/>
              <a:pPr/>
              <a:t>8</a:t>
            </a:fld>
            <a:endParaRPr lang="en-US" dirty="0"/>
          </a:p>
        </p:txBody>
      </p:sp>
    </p:spTree>
    <p:extLst>
      <p:ext uri="{BB962C8B-B14F-4D97-AF65-F5344CB8AC3E}">
        <p14:creationId xmlns:p14="http://schemas.microsoft.com/office/powerpoint/2010/main" val="2799433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9</a:t>
            </a:fld>
            <a:endParaRPr lang="en-US" dirty="0"/>
          </a:p>
        </p:txBody>
      </p:sp>
    </p:spTree>
    <p:extLst>
      <p:ext uri="{BB962C8B-B14F-4D97-AF65-F5344CB8AC3E}">
        <p14:creationId xmlns:p14="http://schemas.microsoft.com/office/powerpoint/2010/main" val="1687079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up sue</a:t>
            </a:r>
          </a:p>
        </p:txBody>
      </p:sp>
      <p:sp>
        <p:nvSpPr>
          <p:cNvPr id="4" name="Slide Number Placeholder 3"/>
          <p:cNvSpPr>
            <a:spLocks noGrp="1"/>
          </p:cNvSpPr>
          <p:nvPr>
            <p:ph type="sldNum" sz="quarter" idx="10"/>
          </p:nvPr>
        </p:nvSpPr>
        <p:spPr/>
        <p:txBody>
          <a:bodyPr/>
          <a:lstStyle/>
          <a:p>
            <a:fld id="{6D13F250-F3A0-AA4D-9184-91A4D0116FEB}" type="slidenum">
              <a:rPr lang="en-US" smtClean="0"/>
              <a:pPr/>
              <a:t>11</a:t>
            </a:fld>
            <a:endParaRPr lang="en-US" dirty="0"/>
          </a:p>
        </p:txBody>
      </p:sp>
    </p:spTree>
    <p:extLst>
      <p:ext uri="{BB962C8B-B14F-4D97-AF65-F5344CB8AC3E}">
        <p14:creationId xmlns:p14="http://schemas.microsoft.com/office/powerpoint/2010/main" val="3400878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“remind/review”</a:t>
            </a:r>
          </a:p>
        </p:txBody>
      </p:sp>
      <p:sp>
        <p:nvSpPr>
          <p:cNvPr id="4" name="Slide Number Placeholder 3"/>
          <p:cNvSpPr>
            <a:spLocks noGrp="1"/>
          </p:cNvSpPr>
          <p:nvPr>
            <p:ph type="sldNum" sz="quarter" idx="10"/>
          </p:nvPr>
        </p:nvSpPr>
        <p:spPr/>
        <p:txBody>
          <a:bodyPr/>
          <a:lstStyle/>
          <a:p>
            <a:fld id="{6D13F250-F3A0-AA4D-9184-91A4D0116FEB}" type="slidenum">
              <a:rPr lang="en-US" smtClean="0"/>
              <a:pPr/>
              <a:t>12</a:t>
            </a:fld>
            <a:endParaRPr lang="en-US" dirty="0"/>
          </a:p>
        </p:txBody>
      </p:sp>
    </p:spTree>
    <p:extLst>
      <p:ext uri="{BB962C8B-B14F-4D97-AF65-F5344CB8AC3E}">
        <p14:creationId xmlns:p14="http://schemas.microsoft.com/office/powerpoint/2010/main" val="2540093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16</a:t>
            </a:fld>
            <a:endParaRPr lang="en-US" dirty="0"/>
          </a:p>
        </p:txBody>
      </p:sp>
    </p:spTree>
    <p:extLst>
      <p:ext uri="{BB962C8B-B14F-4D97-AF65-F5344CB8AC3E}">
        <p14:creationId xmlns:p14="http://schemas.microsoft.com/office/powerpoint/2010/main" val="1972128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if a recommendation is made for peer</a:t>
            </a:r>
            <a:r>
              <a:rPr lang="en-US" baseline="0" dirty="0"/>
              <a:t> tutoring and the parent’s world view  is that  only the teacher is qualified to teach the child, there is less likely to comply with the recommendation for tutor</a:t>
            </a:r>
            <a:endParaRPr lang="en-US" dirty="0"/>
          </a:p>
        </p:txBody>
      </p:sp>
      <p:sp>
        <p:nvSpPr>
          <p:cNvPr id="4" name="Slide Number Placeholder 3"/>
          <p:cNvSpPr>
            <a:spLocks noGrp="1"/>
          </p:cNvSpPr>
          <p:nvPr>
            <p:ph type="sldNum" sz="quarter" idx="10"/>
          </p:nvPr>
        </p:nvSpPr>
        <p:spPr/>
        <p:txBody>
          <a:bodyPr/>
          <a:lstStyle/>
          <a:p>
            <a:fld id="{6D13F250-F3A0-AA4D-9184-91A4D0116FEB}" type="slidenum">
              <a:rPr lang="en-US" smtClean="0"/>
              <a:pPr/>
              <a:t>17</a:t>
            </a:fld>
            <a:endParaRPr lang="en-US" dirty="0"/>
          </a:p>
        </p:txBody>
      </p:sp>
    </p:spTree>
    <p:extLst>
      <p:ext uri="{BB962C8B-B14F-4D97-AF65-F5344CB8AC3E}">
        <p14:creationId xmlns:p14="http://schemas.microsoft.com/office/powerpoint/2010/main" val="904240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D344F64C-6055-194E-ACED-A0E00BA9B4A5}" type="datetimeFigureOut">
              <a:rPr lang="en-US" smtClean="0"/>
              <a:pPr/>
              <a:t>5/17/18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44F64C-6055-194E-ACED-A0E00BA9B4A5}" type="datetimeFigureOut">
              <a:rPr lang="en-US" smtClean="0"/>
              <a:pPr/>
              <a:t>5/17/18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D8DBE-2A42-354E-B3AF-97D2501995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44F64C-6055-194E-ACED-A0E00BA9B4A5}" type="datetimeFigureOut">
              <a:rPr lang="en-US" smtClean="0"/>
              <a:pPr/>
              <a:t>5/17/18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D8DBE-2A42-354E-B3AF-97D2501995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44F64C-6055-194E-ACED-A0E00BA9B4A5}" type="datetimeFigureOut">
              <a:rPr lang="en-US" smtClean="0"/>
              <a:pPr/>
              <a:t>5/17/18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D8DBE-2A42-354E-B3AF-97D250199533}"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344F64C-6055-194E-ACED-A0E00BA9B4A5}" type="datetimeFigureOut">
              <a:rPr lang="en-US" smtClean="0"/>
              <a:pPr/>
              <a:t>5/17/18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DB93A9-DE17-42E8-A366-46C30944BF19}"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344F64C-6055-194E-ACED-A0E00BA9B4A5}" type="datetimeFigureOut">
              <a:rPr lang="en-US" smtClean="0"/>
              <a:pPr/>
              <a:t>5/17/18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ED8DBE-2A42-354E-B3AF-97D250199533}"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344F64C-6055-194E-ACED-A0E00BA9B4A5}" type="datetimeFigureOut">
              <a:rPr lang="en-US" smtClean="0"/>
              <a:pPr/>
              <a:t>5/17/18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ED8DBE-2A42-354E-B3AF-97D2501995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44F64C-6055-194E-ACED-A0E00BA9B4A5}" type="datetimeFigureOut">
              <a:rPr lang="en-US" smtClean="0"/>
              <a:pPr/>
              <a:t>5/17/18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ED8DBE-2A42-354E-B3AF-97D250199533}"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4F64C-6055-194E-ACED-A0E00BA9B4A5}" type="datetimeFigureOut">
              <a:rPr lang="en-US" smtClean="0"/>
              <a:pPr/>
              <a:t>5/17/18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ED8DBE-2A42-354E-B3AF-97D2501995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344F64C-6055-194E-ACED-A0E00BA9B4A5}" type="datetimeFigureOut">
              <a:rPr lang="en-US" smtClean="0"/>
              <a:pPr/>
              <a:t>5/17/18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ED8DBE-2A42-354E-B3AF-97D2501995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lstStyle>
          <a:p>
            <a:fld id="{D344F64C-6055-194E-ACED-A0E00BA9B4A5}" type="datetimeFigureOut">
              <a:rPr lang="en-US" smtClean="0"/>
              <a:pPr/>
              <a:t>5/17/18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8ED8DBE-2A42-354E-B3AF-97D25019953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D344F64C-6055-194E-ACED-A0E00BA9B4A5}" type="datetimeFigureOut">
              <a:rPr lang="en-US" smtClean="0"/>
              <a:pPr/>
              <a:t>5/17/18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68ED8DBE-2A42-354E-B3AF-97D2501995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19" r:id="rId1"/>
    <p:sldLayoutId id="2147484120" r:id="rId2"/>
    <p:sldLayoutId id="2147484121" r:id="rId3"/>
    <p:sldLayoutId id="2147484122" r:id="rId4"/>
    <p:sldLayoutId id="2147484123" r:id="rId5"/>
    <p:sldLayoutId id="2147484124" r:id="rId6"/>
    <p:sldLayoutId id="2147484125" r:id="rId7"/>
    <p:sldLayoutId id="2147484126" r:id="rId8"/>
    <p:sldLayoutId id="2147484127" r:id="rId9"/>
    <p:sldLayoutId id="2147484128" r:id="rId10"/>
    <p:sldLayoutId id="214748412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mailto:arod42374@gmail.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mailto:skingshanahan@hotmai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7440"/>
            <a:ext cx="7772400" cy="2911680"/>
          </a:xfrm>
        </p:spPr>
        <p:txBody>
          <a:bodyPr>
            <a:noAutofit/>
          </a:bodyPr>
          <a:lstStyle/>
          <a:p>
            <a:r>
              <a:rPr lang="en-US" sz="2800" dirty="0"/>
              <a:t>Improving Cultural Competency Through Understanding Stereotype Threat and Microaggression</a:t>
            </a:r>
          </a:p>
        </p:txBody>
      </p:sp>
      <p:sp>
        <p:nvSpPr>
          <p:cNvPr id="3" name="Subtitle 2"/>
          <p:cNvSpPr>
            <a:spLocks noGrp="1"/>
          </p:cNvSpPr>
          <p:nvPr>
            <p:ph type="subTitle" idx="1"/>
          </p:nvPr>
        </p:nvSpPr>
        <p:spPr>
          <a:xfrm>
            <a:off x="685800" y="3309120"/>
            <a:ext cx="7772400" cy="2937600"/>
          </a:xfrm>
        </p:spPr>
        <p:txBody>
          <a:bodyPr>
            <a:normAutofit/>
          </a:bodyPr>
          <a:lstStyle/>
          <a:p>
            <a:endParaRPr lang="en-US" dirty="0"/>
          </a:p>
          <a:p>
            <a:endParaRPr lang="en-US" dirty="0"/>
          </a:p>
          <a:p>
            <a:r>
              <a:rPr lang="en-US" dirty="0"/>
              <a:t>  Dr. Andrea B. Rodriguez</a:t>
            </a:r>
          </a:p>
          <a:p>
            <a:r>
              <a:rPr lang="en-US" dirty="0"/>
              <a:t>Dr. Sally King Shanahan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sz="3600" dirty="0"/>
              <a:t>Euro-American culture is pervasive in shaping the world-view of most Americans.</a:t>
            </a:r>
          </a:p>
          <a:p>
            <a:pPr marL="109728" indent="0">
              <a:buNone/>
            </a:pPr>
            <a:endParaRPr lang="en-US" sz="3300" dirty="0"/>
          </a:p>
          <a:p>
            <a:pPr lvl="1"/>
            <a:r>
              <a:rPr lang="en-US" dirty="0"/>
              <a:t> </a:t>
            </a:r>
            <a:r>
              <a:rPr lang="en-US" sz="3300" dirty="0"/>
              <a:t>Male privilege: The power one receives from society solely by being male</a:t>
            </a:r>
          </a:p>
          <a:p>
            <a:pPr marL="393192" lvl="1" indent="0">
              <a:buNone/>
            </a:pPr>
            <a:endParaRPr lang="en-US" dirty="0"/>
          </a:p>
          <a:p>
            <a:pPr lvl="1"/>
            <a:r>
              <a:rPr lang="en-US" sz="3300" dirty="0"/>
              <a:t> White privilege: The power that one receives from the society by being white (Kivel,1996)</a:t>
            </a:r>
          </a:p>
          <a:p>
            <a:pPr lvl="1"/>
            <a:endParaRPr lang="en-US" sz="3300" dirty="0"/>
          </a:p>
          <a:p>
            <a:pPr lvl="1"/>
            <a:endParaRPr lang="en-US" sz="3300" dirty="0"/>
          </a:p>
          <a:p>
            <a:endParaRPr lang="en-US" dirty="0"/>
          </a:p>
        </p:txBody>
      </p:sp>
      <p:sp>
        <p:nvSpPr>
          <p:cNvPr id="3" name="Title 2"/>
          <p:cNvSpPr>
            <a:spLocks noGrp="1"/>
          </p:cNvSpPr>
          <p:nvPr>
            <p:ph type="title"/>
          </p:nvPr>
        </p:nvSpPr>
        <p:spPr/>
        <p:txBody>
          <a:bodyPr/>
          <a:lstStyle/>
          <a:p>
            <a:r>
              <a:rPr lang="en-US" dirty="0"/>
              <a:t>Worldview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300" u="sng" dirty="0"/>
              <a:t>As helping professionals you may (deal with)  the following</a:t>
            </a:r>
            <a:r>
              <a:rPr lang="en-US" sz="3300" dirty="0"/>
              <a:t>:</a:t>
            </a:r>
          </a:p>
          <a:p>
            <a:r>
              <a:rPr lang="en-US" dirty="0"/>
              <a:t>Ethnic advantage:  Judgment / presumption of other ethic groups based on feelings of superiority or inferiority of ones own racial or ethnic group; before one is judged by their skills or ability (Delgado &amp; Stefancic 1997).</a:t>
            </a:r>
          </a:p>
          <a:p>
            <a:r>
              <a:rPr lang="en-US" dirty="0"/>
              <a:t> Examples are</a:t>
            </a:r>
          </a:p>
          <a:p>
            <a:r>
              <a:rPr lang="en-US" dirty="0"/>
              <a:t>Heterosexual advantage: The belief that certain rights belong only to heterosexual persons</a:t>
            </a:r>
          </a:p>
          <a:p>
            <a:r>
              <a:rPr lang="en-US" dirty="0"/>
              <a:t>Religious Advantage: The belief that MY religion is the only religion and members of other religions are misguided (</a:t>
            </a:r>
            <a:r>
              <a:rPr lang="en-US" dirty="0" err="1"/>
              <a:t>Islamophobia</a:t>
            </a:r>
            <a:r>
              <a:rPr lang="en-US" dirty="0"/>
              <a:t>).</a:t>
            </a:r>
          </a:p>
          <a:p>
            <a:r>
              <a:rPr lang="en-US" dirty="0"/>
              <a:t>Typical Learner Advantage: The belief that being a typical learner is better than having an atypical learning style</a:t>
            </a:r>
          </a:p>
        </p:txBody>
      </p:sp>
      <p:sp>
        <p:nvSpPr>
          <p:cNvPr id="3" name="Title 2"/>
          <p:cNvSpPr>
            <a:spLocks noGrp="1"/>
          </p:cNvSpPr>
          <p:nvPr>
            <p:ph type="title"/>
          </p:nvPr>
        </p:nvSpPr>
        <p:spPr/>
        <p:txBody>
          <a:bodyPr/>
          <a:lstStyle/>
          <a:p>
            <a:r>
              <a:rPr lang="en-US" dirty="0"/>
              <a:t>Worldview</a:t>
            </a:r>
          </a:p>
        </p:txBody>
      </p:sp>
    </p:spTree>
    <p:extLst>
      <p:ext uri="{BB962C8B-B14F-4D97-AF65-F5344CB8AC3E}">
        <p14:creationId xmlns:p14="http://schemas.microsoft.com/office/powerpoint/2010/main" val="1385887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Worldview consciously and unconsciously affects our social, personal, and professional interactions and discourse</a:t>
            </a:r>
          </a:p>
          <a:p>
            <a:r>
              <a:rPr lang="en-US" dirty="0"/>
              <a:t>The more we are  aware of these influences the more prepared we are  to recognize when these factors impact our work</a:t>
            </a:r>
          </a:p>
        </p:txBody>
      </p:sp>
      <p:sp>
        <p:nvSpPr>
          <p:cNvPr id="3" name="Title 2"/>
          <p:cNvSpPr>
            <a:spLocks noGrp="1"/>
          </p:cNvSpPr>
          <p:nvPr>
            <p:ph type="title"/>
          </p:nvPr>
        </p:nvSpPr>
        <p:spPr/>
        <p:txBody>
          <a:bodyPr/>
          <a:lstStyle/>
          <a:p>
            <a:r>
              <a:rPr lang="en-US" dirty="0"/>
              <a:t>Worldview</a:t>
            </a:r>
          </a:p>
        </p:txBody>
      </p:sp>
    </p:spTree>
    <p:extLst>
      <p:ext uri="{BB962C8B-B14F-4D97-AF65-F5344CB8AC3E}">
        <p14:creationId xmlns:p14="http://schemas.microsoft.com/office/powerpoint/2010/main" val="3732004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Worldview subjectively contributes to individuals’ beliefs concerning the effectiveness of their work with other individuals</a:t>
            </a:r>
          </a:p>
          <a:p>
            <a:pPr marL="109728" indent="0">
              <a:buNone/>
            </a:pPr>
            <a:endParaRPr lang="en-US" dirty="0"/>
          </a:p>
          <a:p>
            <a:r>
              <a:rPr lang="en-US" dirty="0"/>
              <a:t>Research completed by Foster (1998) tells us that if one believes that an individual can gain insight from treatment, the provider tends to show a greater commitment to the process.</a:t>
            </a:r>
          </a:p>
        </p:txBody>
      </p:sp>
      <p:sp>
        <p:nvSpPr>
          <p:cNvPr id="3" name="Title 2"/>
          <p:cNvSpPr>
            <a:spLocks noGrp="1"/>
          </p:cNvSpPr>
          <p:nvPr>
            <p:ph type="title"/>
          </p:nvPr>
        </p:nvSpPr>
        <p:spPr/>
        <p:txBody>
          <a:bodyPr>
            <a:normAutofit/>
          </a:bodyPr>
          <a:lstStyle/>
          <a:p>
            <a:r>
              <a:rPr lang="en-US" dirty="0"/>
              <a:t>Worldview and Work Practice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Conversely, if the provider of services believes that the individual will not benefit, will not follow through, or does not understand the  recommended treatment, they are likely to suggest  fewer services, end services earlier or have fewer recommendations for the client </a:t>
            </a:r>
          </a:p>
          <a:p>
            <a:r>
              <a:rPr lang="en-US" dirty="0"/>
              <a:t>(Foster 1998)</a:t>
            </a:r>
          </a:p>
        </p:txBody>
      </p:sp>
      <p:sp>
        <p:nvSpPr>
          <p:cNvPr id="3" name="Title 2"/>
          <p:cNvSpPr>
            <a:spLocks noGrp="1"/>
          </p:cNvSpPr>
          <p:nvPr>
            <p:ph type="title"/>
          </p:nvPr>
        </p:nvSpPr>
        <p:spPr/>
        <p:txBody>
          <a:bodyPr>
            <a:normAutofit/>
          </a:bodyPr>
          <a:lstStyle/>
          <a:p>
            <a:r>
              <a:rPr lang="en-US" dirty="0"/>
              <a:t>Worldview and Work Practice</a:t>
            </a:r>
          </a:p>
        </p:txBody>
      </p:sp>
    </p:spTree>
    <p:extLst>
      <p:ext uri="{BB962C8B-B14F-4D97-AF65-F5344CB8AC3E}">
        <p14:creationId xmlns:p14="http://schemas.microsoft.com/office/powerpoint/2010/main" val="830358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a:bodyPr>
          <a:lstStyle/>
          <a:p>
            <a:r>
              <a:rPr lang="en-US" sz="3200" dirty="0"/>
              <a:t>Worldview and Work Practice</a:t>
            </a:r>
          </a:p>
        </p:txBody>
      </p:sp>
      <p:sp>
        <p:nvSpPr>
          <p:cNvPr id="4" name="Rectangle 3"/>
          <p:cNvSpPr/>
          <p:nvPr/>
        </p:nvSpPr>
        <p:spPr>
          <a:xfrm>
            <a:off x="457200" y="1859340"/>
            <a:ext cx="7569200" cy="2031325"/>
          </a:xfrm>
          <a:prstGeom prst="rect">
            <a:avLst/>
          </a:prstGeom>
        </p:spPr>
        <p:txBody>
          <a:bodyPr wrap="square">
            <a:spAutoFit/>
          </a:bodyPr>
          <a:lstStyle/>
          <a:p>
            <a:r>
              <a:rPr lang="en-US" dirty="0"/>
              <a:t>Worldview and culture can effect the responses given in  any  assessment and  the value that student and the </a:t>
            </a:r>
            <a:r>
              <a:rPr lang="en-US" dirty="0" err="1"/>
              <a:t>assseor</a:t>
            </a:r>
            <a:r>
              <a:rPr lang="en-US" dirty="0"/>
              <a:t> attribute to the tasks.</a:t>
            </a:r>
          </a:p>
          <a:p>
            <a:pPr marL="109728" indent="0">
              <a:buNone/>
            </a:pPr>
            <a:endParaRPr lang="en-US" dirty="0"/>
          </a:p>
          <a:p>
            <a:r>
              <a:rPr lang="en-US" dirty="0"/>
              <a:t>Worldview can influence both minority and non minority individuals (including  social, gender, academic, and physical differences and influence any subsequent intervention. </a:t>
            </a:r>
          </a:p>
        </p:txBody>
      </p:sp>
    </p:spTree>
    <p:extLst>
      <p:ext uri="{BB962C8B-B14F-4D97-AF65-F5344CB8AC3E}">
        <p14:creationId xmlns:p14="http://schemas.microsoft.com/office/powerpoint/2010/main" val="1717222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r>
              <a:rPr lang="en-US" dirty="0"/>
              <a:t>Exercise 1) break into groups of 2 to 4 people. Think about your worldview. Share an experience when your worldview separated you from or made you feel different from the people round you. (5 minutes for mini discussion, 5 minutes to share with larger group)</a:t>
            </a:r>
          </a:p>
          <a:p>
            <a:endParaRPr lang="en-US" dirty="0"/>
          </a:p>
          <a:p>
            <a:endParaRPr lang="en-US" dirty="0"/>
          </a:p>
          <a:p>
            <a:endParaRPr lang="en-US" dirty="0"/>
          </a:p>
        </p:txBody>
      </p:sp>
      <p:sp>
        <p:nvSpPr>
          <p:cNvPr id="3" name="Title 2"/>
          <p:cNvSpPr>
            <a:spLocks noGrp="1"/>
          </p:cNvSpPr>
          <p:nvPr>
            <p:ph type="title"/>
          </p:nvPr>
        </p:nvSpPr>
        <p:spPr/>
        <p:txBody>
          <a:bodyPr>
            <a:normAutofit/>
          </a:bodyPr>
          <a:lstStyle/>
          <a:p>
            <a:r>
              <a:rPr lang="en-US" dirty="0"/>
              <a:t>Worldview and  Work Practice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Worldview may effect recommendations, making goals and  planning</a:t>
            </a:r>
          </a:p>
          <a:p>
            <a:pPr marL="109728" indent="0">
              <a:buNone/>
            </a:pPr>
            <a:endParaRPr lang="en-US" dirty="0"/>
          </a:p>
          <a:p>
            <a:r>
              <a:rPr lang="en-US" dirty="0"/>
              <a:t> Opposing worldviews may effect client/ family participation in decision making</a:t>
            </a:r>
          </a:p>
          <a:p>
            <a:r>
              <a:rPr lang="en-US" dirty="0"/>
              <a:t>All are also influenced by family values and beliefs </a:t>
            </a:r>
          </a:p>
          <a:p>
            <a:pPr marL="109728" indent="0">
              <a:buNone/>
            </a:pPr>
            <a:endParaRPr lang="en-US" dirty="0"/>
          </a:p>
          <a:p>
            <a:endParaRPr lang="en-US" dirty="0"/>
          </a:p>
        </p:txBody>
      </p:sp>
      <p:sp>
        <p:nvSpPr>
          <p:cNvPr id="3" name="Title 2"/>
          <p:cNvSpPr>
            <a:spLocks noGrp="1"/>
          </p:cNvSpPr>
          <p:nvPr>
            <p:ph type="title"/>
          </p:nvPr>
        </p:nvSpPr>
        <p:spPr/>
        <p:txBody>
          <a:bodyPr>
            <a:normAutofit/>
          </a:bodyPr>
          <a:lstStyle/>
          <a:p>
            <a:r>
              <a:rPr lang="en-US" dirty="0"/>
              <a:t>Worldview and  Work Practice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t>Effective practice </a:t>
            </a:r>
            <a:r>
              <a:rPr lang="en-US" dirty="0"/>
              <a:t>requires recognition that one’s worldview may be considerably different than the population that one serves, and that those differences are reflected in the interaction between  the client and the service giver</a:t>
            </a:r>
          </a:p>
          <a:p>
            <a:endParaRPr lang="en-US" dirty="0"/>
          </a:p>
        </p:txBody>
      </p:sp>
      <p:sp>
        <p:nvSpPr>
          <p:cNvPr id="3" name="Title 2"/>
          <p:cNvSpPr>
            <a:spLocks noGrp="1"/>
          </p:cNvSpPr>
          <p:nvPr>
            <p:ph type="title"/>
          </p:nvPr>
        </p:nvSpPr>
        <p:spPr/>
        <p:txBody>
          <a:bodyPr>
            <a:normAutofit/>
          </a:bodyPr>
          <a:lstStyle/>
          <a:p>
            <a:r>
              <a:rPr lang="en-US" dirty="0"/>
              <a:t>Worldview and Work Practice</a:t>
            </a:r>
          </a:p>
        </p:txBody>
      </p:sp>
    </p:spTree>
    <p:extLst>
      <p:ext uri="{BB962C8B-B14F-4D97-AF65-F5344CB8AC3E}">
        <p14:creationId xmlns:p14="http://schemas.microsoft.com/office/powerpoint/2010/main" val="2697784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Worldview influence how we see, believe, and   interact with others.</a:t>
            </a:r>
          </a:p>
          <a:p>
            <a:r>
              <a:rPr lang="en-US" dirty="0"/>
              <a:t>It also impacts how and if microaggression are expressed</a:t>
            </a:r>
          </a:p>
          <a:p>
            <a:r>
              <a:rPr lang="en-US" dirty="0"/>
              <a:t>Greater awareness of the underlying structures of Microaggression including all worldviews (your own and others) helps one to respond more proactively and effectively when confronted.</a:t>
            </a:r>
          </a:p>
        </p:txBody>
      </p:sp>
      <p:sp>
        <p:nvSpPr>
          <p:cNvPr id="3" name="Title 2"/>
          <p:cNvSpPr>
            <a:spLocks noGrp="1"/>
          </p:cNvSpPr>
          <p:nvPr>
            <p:ph type="title"/>
          </p:nvPr>
        </p:nvSpPr>
        <p:spPr/>
        <p:txBody>
          <a:bodyPr>
            <a:normAutofit fontScale="90000"/>
          </a:bodyPr>
          <a:lstStyle/>
          <a:p>
            <a:r>
              <a:rPr lang="en-US" dirty="0"/>
              <a:t>Worldview and Microaggressions</a:t>
            </a:r>
          </a:p>
        </p:txBody>
      </p:sp>
    </p:spTree>
    <p:extLst>
      <p:ext uri="{BB962C8B-B14F-4D97-AF65-F5344CB8AC3E}">
        <p14:creationId xmlns:p14="http://schemas.microsoft.com/office/powerpoint/2010/main" val="210529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To define Worldview, which is important to the understanding of Microaggression and Stereotype threat</a:t>
            </a:r>
          </a:p>
          <a:p>
            <a:r>
              <a:rPr lang="en-US" dirty="0"/>
              <a:t>To introduce, define and discuss the concept of Microaggression</a:t>
            </a:r>
          </a:p>
          <a:p>
            <a:r>
              <a:rPr lang="en-US" dirty="0"/>
              <a:t>To introduce, define and discuss the concept of Stereotype Threat</a:t>
            </a:r>
          </a:p>
          <a:p>
            <a:r>
              <a:rPr lang="en-US" dirty="0"/>
              <a:t>To participate in experiential discussions based on the concepts introduced in this presentation</a:t>
            </a:r>
          </a:p>
          <a:p>
            <a:endParaRPr lang="en-US" dirty="0"/>
          </a:p>
        </p:txBody>
      </p:sp>
      <p:sp>
        <p:nvSpPr>
          <p:cNvPr id="3" name="Title 2"/>
          <p:cNvSpPr>
            <a:spLocks noGrp="1"/>
          </p:cNvSpPr>
          <p:nvPr>
            <p:ph type="title"/>
          </p:nvPr>
        </p:nvSpPr>
        <p:spPr/>
        <p:txBody>
          <a:bodyPr>
            <a:normAutofit/>
          </a:bodyPr>
          <a:lstStyle/>
          <a:p>
            <a:r>
              <a:rPr lang="en-US" dirty="0"/>
              <a:t>Goals of the Presentation</a:t>
            </a:r>
          </a:p>
        </p:txBody>
      </p:sp>
    </p:spTree>
    <p:extLst>
      <p:ext uri="{BB962C8B-B14F-4D97-AF65-F5344CB8AC3E}">
        <p14:creationId xmlns:p14="http://schemas.microsoft.com/office/powerpoint/2010/main" val="3138500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Has power in its’ invisibility to the perpetrator</a:t>
            </a:r>
          </a:p>
          <a:p>
            <a:pPr marL="109728" indent="0">
              <a:buNone/>
            </a:pPr>
            <a:r>
              <a:rPr lang="en-US" dirty="0"/>
              <a:t> </a:t>
            </a:r>
          </a:p>
          <a:p>
            <a:r>
              <a:rPr lang="en-US" dirty="0"/>
              <a:t>Messages may be deciphered differently due to the lack of regular interaction of different  racial and cultural belief systems.</a:t>
            </a:r>
          </a:p>
          <a:p>
            <a:endParaRPr lang="en-US" dirty="0"/>
          </a:p>
          <a:p>
            <a:r>
              <a:rPr lang="en-US" dirty="0"/>
              <a:t>The recipient of microaggression experiences a  vague feeling of being disrespected or marginalized, often, without the perpetrator being conscious of having committed an offense.</a:t>
            </a:r>
          </a:p>
          <a:p>
            <a:pPr marL="109728" indent="0">
              <a:buNone/>
            </a:pPr>
            <a:r>
              <a:rPr lang="en-US" dirty="0"/>
              <a:t>    </a:t>
            </a:r>
          </a:p>
        </p:txBody>
      </p:sp>
      <p:sp>
        <p:nvSpPr>
          <p:cNvPr id="3" name="Title 2"/>
          <p:cNvSpPr>
            <a:spLocks noGrp="1"/>
          </p:cNvSpPr>
          <p:nvPr>
            <p:ph type="title"/>
          </p:nvPr>
        </p:nvSpPr>
        <p:spPr/>
        <p:txBody>
          <a:bodyPr/>
          <a:lstStyle/>
          <a:p>
            <a:r>
              <a:rPr lang="en-US" dirty="0" err="1"/>
              <a:t>Microaggression</a:t>
            </a:r>
            <a:r>
              <a:rPr lang="en-US" dirty="0"/>
              <a:t>:</a:t>
            </a:r>
          </a:p>
        </p:txBody>
      </p:sp>
    </p:spTree>
    <p:extLst>
      <p:ext uri="{BB962C8B-B14F-4D97-AF65-F5344CB8AC3E}">
        <p14:creationId xmlns:p14="http://schemas.microsoft.com/office/powerpoint/2010/main" val="2688150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Can originate from long held conscious and unconscious beliefs and attitudes about one’s own group and about other groups</a:t>
            </a:r>
          </a:p>
          <a:p>
            <a:pPr marL="109728" indent="0">
              <a:buNone/>
            </a:pPr>
            <a:endParaRPr lang="en-US" dirty="0"/>
          </a:p>
          <a:p>
            <a:r>
              <a:rPr lang="en-US" dirty="0"/>
              <a:t>Can be safely expressed in one’s own group, but are rarely expressed outside of one’s group for fear of being identified as racist, sexist or homophobic.</a:t>
            </a:r>
          </a:p>
          <a:p>
            <a:endParaRPr lang="en-US" dirty="0"/>
          </a:p>
        </p:txBody>
      </p:sp>
      <p:sp>
        <p:nvSpPr>
          <p:cNvPr id="3" name="Title 2"/>
          <p:cNvSpPr>
            <a:spLocks noGrp="1"/>
          </p:cNvSpPr>
          <p:nvPr>
            <p:ph type="title"/>
          </p:nvPr>
        </p:nvSpPr>
        <p:spPr/>
        <p:txBody>
          <a:bodyPr/>
          <a:lstStyle/>
          <a:p>
            <a:r>
              <a:rPr lang="en-US" dirty="0"/>
              <a:t>Microaggressions</a:t>
            </a:r>
          </a:p>
        </p:txBody>
      </p:sp>
    </p:spTree>
    <p:extLst>
      <p:ext uri="{BB962C8B-B14F-4D97-AF65-F5344CB8AC3E}">
        <p14:creationId xmlns:p14="http://schemas.microsoft.com/office/powerpoint/2010/main" val="349172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Acknowledging Microaggression missteps and making them visible are ways to change the impact that they have on the initiator,  the receiver</a:t>
            </a:r>
          </a:p>
          <a:p>
            <a:r>
              <a:rPr lang="en-US" dirty="0"/>
              <a:t>Acknowledgement can help improve relationships and communication</a:t>
            </a:r>
          </a:p>
          <a:p>
            <a:r>
              <a:rPr lang="en-US" dirty="0"/>
              <a:t>Creating a safe space in this workshop is one way to initiate the discussion of microaggression, Stereotype Threat and its’ impact </a:t>
            </a:r>
          </a:p>
        </p:txBody>
      </p:sp>
      <p:sp>
        <p:nvSpPr>
          <p:cNvPr id="3" name="Title 2"/>
          <p:cNvSpPr>
            <a:spLocks noGrp="1"/>
          </p:cNvSpPr>
          <p:nvPr>
            <p:ph type="title"/>
          </p:nvPr>
        </p:nvSpPr>
        <p:spPr/>
        <p:txBody>
          <a:bodyPr/>
          <a:lstStyle/>
          <a:p>
            <a:r>
              <a:rPr lang="en-US" dirty="0"/>
              <a:t>Microaggressions</a:t>
            </a:r>
          </a:p>
        </p:txBody>
      </p:sp>
    </p:spTree>
    <p:extLst>
      <p:ext uri="{BB962C8B-B14F-4D97-AF65-F5344CB8AC3E}">
        <p14:creationId xmlns:p14="http://schemas.microsoft.com/office/powerpoint/2010/main" val="1503851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endParaRPr lang="en-US" dirty="0"/>
          </a:p>
          <a:p>
            <a:r>
              <a:rPr lang="en-US" dirty="0"/>
              <a:t>Can invalidate, demean, threaten, and intimidate </a:t>
            </a:r>
          </a:p>
          <a:p>
            <a:pPr marL="109728" indent="0">
              <a:buNone/>
            </a:pPr>
            <a:endParaRPr lang="en-US" dirty="0"/>
          </a:p>
          <a:p>
            <a:r>
              <a:rPr lang="en-US" dirty="0"/>
              <a:t>Can emphasize unworthiness or negate the experiential reality of the individual who receives the communication  (Sue, 1995) </a:t>
            </a:r>
          </a:p>
          <a:p>
            <a:pPr marL="109728" indent="0">
              <a:buNone/>
            </a:pPr>
            <a:endParaRPr lang="en-US" dirty="0"/>
          </a:p>
          <a:p>
            <a:pPr marL="365760" marR="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kern="1200" dirty="0">
                <a:solidFill>
                  <a:schemeClr val="tx1"/>
                </a:solidFill>
                <a:effectLst/>
                <a:latin typeface="+mn-lt"/>
                <a:ea typeface="+mn-ea"/>
                <a:cs typeface="+mn-cs"/>
              </a:rPr>
              <a:t>Can ultimately effect the performance of individuals because it can sap psychic energy, which is better used for attention, focus and cognitive performance ( Aronson &amp; Steele 1994)</a:t>
            </a:r>
          </a:p>
        </p:txBody>
      </p:sp>
      <p:sp>
        <p:nvSpPr>
          <p:cNvPr id="3" name="Title 2"/>
          <p:cNvSpPr>
            <a:spLocks noGrp="1"/>
          </p:cNvSpPr>
          <p:nvPr>
            <p:ph type="title"/>
          </p:nvPr>
        </p:nvSpPr>
        <p:spPr/>
        <p:txBody>
          <a:bodyPr/>
          <a:lstStyle/>
          <a:p>
            <a:r>
              <a:rPr lang="en-US" dirty="0"/>
              <a:t>Microaggression</a:t>
            </a:r>
          </a:p>
        </p:txBody>
      </p:sp>
    </p:spTree>
    <p:extLst>
      <p:ext uri="{BB962C8B-B14F-4D97-AF65-F5344CB8AC3E}">
        <p14:creationId xmlns:p14="http://schemas.microsoft.com/office/powerpoint/2010/main" val="2795303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Any group can be a target including religious groups, people with disabilities, etc.</a:t>
            </a:r>
          </a:p>
          <a:p>
            <a:pPr marL="109728" indent="0">
              <a:buNone/>
            </a:pPr>
            <a:endParaRPr lang="en-US" dirty="0"/>
          </a:p>
          <a:p>
            <a:r>
              <a:rPr lang="en-US" dirty="0" err="1"/>
              <a:t>Microaggressions</a:t>
            </a:r>
            <a:r>
              <a:rPr lang="en-US" dirty="0"/>
              <a:t> are often delivered by well meaning persons who are unaware of the harm created.</a:t>
            </a:r>
          </a:p>
          <a:p>
            <a:endParaRPr lang="en-US" dirty="0"/>
          </a:p>
          <a:p>
            <a:r>
              <a:rPr lang="en-US" dirty="0"/>
              <a:t>The perpetrators may believe that they have egalitarian views</a:t>
            </a:r>
          </a:p>
          <a:p>
            <a:endParaRPr lang="en-US" dirty="0"/>
          </a:p>
          <a:p>
            <a:r>
              <a:rPr lang="en-US" dirty="0"/>
              <a:t>Depending on the individual, the statement may or may not be perceived as offensive.</a:t>
            </a:r>
          </a:p>
          <a:p>
            <a:pPr marL="109728" indent="0">
              <a:buNone/>
            </a:pPr>
            <a:endParaRPr lang="en-US" dirty="0"/>
          </a:p>
        </p:txBody>
      </p:sp>
      <p:sp>
        <p:nvSpPr>
          <p:cNvPr id="3" name="Title 2"/>
          <p:cNvSpPr>
            <a:spLocks noGrp="1"/>
          </p:cNvSpPr>
          <p:nvPr>
            <p:ph type="title"/>
          </p:nvPr>
        </p:nvSpPr>
        <p:spPr/>
        <p:txBody>
          <a:bodyPr/>
          <a:lstStyle/>
          <a:p>
            <a:r>
              <a:rPr lang="en-US" dirty="0"/>
              <a:t>Microaggressions</a:t>
            </a:r>
          </a:p>
        </p:txBody>
      </p:sp>
    </p:spTree>
    <p:extLst>
      <p:ext uri="{BB962C8B-B14F-4D97-AF65-F5344CB8AC3E}">
        <p14:creationId xmlns:p14="http://schemas.microsoft.com/office/powerpoint/2010/main" val="456802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pPr>
              <a:defRPr/>
            </a:pPr>
            <a:r>
              <a:rPr lang="en-US" dirty="0"/>
              <a:t>May reflect beliefs and prejudices which are not changed without experiential influence</a:t>
            </a:r>
          </a:p>
          <a:p>
            <a:pPr marL="109728" indent="0">
              <a:buNone/>
              <a:defRPr/>
            </a:pPr>
            <a:endParaRPr lang="en-US" dirty="0"/>
          </a:p>
          <a:p>
            <a:pPr marL="365760" marR="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kern="1200" dirty="0">
                <a:solidFill>
                  <a:schemeClr val="tx1"/>
                </a:solidFill>
                <a:effectLst/>
                <a:latin typeface="+mn-lt"/>
                <a:ea typeface="+mn-ea"/>
                <a:cs typeface="+mn-cs"/>
              </a:rPr>
              <a:t>Has a powerful impact on the psychological well being of groups who are marginalized</a:t>
            </a:r>
          </a:p>
          <a:p>
            <a:pPr marL="365760" marR="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dirty="0"/>
          </a:p>
          <a:p>
            <a:pPr marL="365760" marR="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kern="1200" dirty="0">
                <a:solidFill>
                  <a:schemeClr val="tx1"/>
                </a:solidFill>
                <a:effectLst/>
                <a:latin typeface="+mn-lt"/>
                <a:ea typeface="+mn-ea"/>
                <a:cs typeface="+mn-cs"/>
              </a:rPr>
              <a:t>The manner of the response to the </a:t>
            </a:r>
            <a:r>
              <a:rPr kumimoji="0" lang="en-US" sz="2700" kern="1200" dirty="0" err="1">
                <a:solidFill>
                  <a:schemeClr val="tx1"/>
                </a:solidFill>
                <a:effectLst/>
                <a:latin typeface="+mn-lt"/>
                <a:ea typeface="+mn-ea"/>
                <a:cs typeface="+mn-cs"/>
              </a:rPr>
              <a:t>microaggression</a:t>
            </a:r>
            <a:r>
              <a:rPr kumimoji="0" lang="en-US" sz="2700" kern="1200" dirty="0">
                <a:solidFill>
                  <a:schemeClr val="tx1"/>
                </a:solidFill>
                <a:effectLst/>
                <a:latin typeface="+mn-lt"/>
                <a:ea typeface="+mn-ea"/>
                <a:cs typeface="+mn-cs"/>
              </a:rPr>
              <a:t> can have an impactful effect on the perpetrator.</a:t>
            </a:r>
          </a:p>
          <a:p>
            <a:pPr marL="365760" marR="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dirty="0">
              <a:effectLst/>
            </a:endParaRPr>
          </a:p>
          <a:p>
            <a:pPr>
              <a:defRPr/>
            </a:pPr>
            <a:endParaRPr lang="en-US" dirty="0"/>
          </a:p>
        </p:txBody>
      </p:sp>
      <p:sp>
        <p:nvSpPr>
          <p:cNvPr id="3" name="Title 2"/>
          <p:cNvSpPr>
            <a:spLocks noGrp="1"/>
          </p:cNvSpPr>
          <p:nvPr>
            <p:ph type="title"/>
          </p:nvPr>
        </p:nvSpPr>
        <p:spPr/>
        <p:txBody>
          <a:bodyPr/>
          <a:lstStyle/>
          <a:p>
            <a:r>
              <a:rPr lang="en-US" dirty="0"/>
              <a:t>Microaggression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Microaggressions can subtly affect individual or group standards of living by the the  experiential  denial or blocking of access to any service or institution</a:t>
            </a:r>
          </a:p>
          <a:p>
            <a:pPr marL="109728" indent="0">
              <a:buNone/>
            </a:pPr>
            <a:endParaRPr lang="en-US" dirty="0"/>
          </a:p>
          <a:p>
            <a:r>
              <a:rPr lang="en-US" dirty="0"/>
              <a:t>This is done by influencing the individual’s sense of right to access institutions or services</a:t>
            </a:r>
          </a:p>
          <a:p>
            <a:endParaRPr lang="en-US" dirty="0"/>
          </a:p>
        </p:txBody>
      </p:sp>
      <p:sp>
        <p:nvSpPr>
          <p:cNvPr id="3" name="Title 2"/>
          <p:cNvSpPr>
            <a:spLocks noGrp="1"/>
          </p:cNvSpPr>
          <p:nvPr>
            <p:ph type="title"/>
          </p:nvPr>
        </p:nvSpPr>
        <p:spPr/>
        <p:txBody>
          <a:bodyPr/>
          <a:lstStyle/>
          <a:p>
            <a:r>
              <a:rPr lang="en-US" dirty="0"/>
              <a:t>Microaggression</a:t>
            </a:r>
          </a:p>
        </p:txBody>
      </p:sp>
    </p:spTree>
    <p:extLst>
      <p:ext uri="{BB962C8B-B14F-4D97-AF65-F5344CB8AC3E}">
        <p14:creationId xmlns:p14="http://schemas.microsoft.com/office/powerpoint/2010/main" val="403771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Can  be environmental</a:t>
            </a:r>
          </a:p>
          <a:p>
            <a:pPr lvl="1"/>
            <a:r>
              <a:rPr lang="en-US" dirty="0"/>
              <a:t>Can be manifested by: </a:t>
            </a:r>
          </a:p>
          <a:p>
            <a:pPr lvl="1"/>
            <a:r>
              <a:rPr lang="en-US" dirty="0"/>
              <a:t>‘Unusual looks’ in a store or on the street’ </a:t>
            </a:r>
          </a:p>
          <a:p>
            <a:pPr lvl="1"/>
            <a:r>
              <a:rPr lang="en-US" dirty="0"/>
              <a:t>Noticing the consciously moving away from an individual or speeding up one’s pace as in in fear (Steele 2010)</a:t>
            </a:r>
          </a:p>
          <a:p>
            <a:pPr lvl="1"/>
            <a:r>
              <a:rPr lang="en-US" dirty="0"/>
              <a:t>Absence of others  with whom you feel you can relate</a:t>
            </a:r>
          </a:p>
          <a:p>
            <a:pPr lvl="1"/>
            <a:r>
              <a:rPr lang="en-US" dirty="0"/>
              <a:t>Certain campus mascots or symbols</a:t>
            </a:r>
          </a:p>
          <a:p>
            <a:pPr lvl="1"/>
            <a:r>
              <a:rPr lang="en-US" dirty="0"/>
              <a:t>Questioning an individual’s right to be “at that place”</a:t>
            </a:r>
          </a:p>
        </p:txBody>
      </p:sp>
      <p:sp>
        <p:nvSpPr>
          <p:cNvPr id="3" name="Title 2"/>
          <p:cNvSpPr>
            <a:spLocks noGrp="1"/>
          </p:cNvSpPr>
          <p:nvPr>
            <p:ph type="title"/>
          </p:nvPr>
        </p:nvSpPr>
        <p:spPr/>
        <p:txBody>
          <a:bodyPr/>
          <a:lstStyle/>
          <a:p>
            <a:r>
              <a:rPr lang="en-US" dirty="0"/>
              <a:t>Microaggression</a:t>
            </a:r>
          </a:p>
        </p:txBody>
      </p:sp>
    </p:spTree>
    <p:extLst>
      <p:ext uri="{BB962C8B-B14F-4D97-AF65-F5344CB8AC3E}">
        <p14:creationId xmlns:p14="http://schemas.microsoft.com/office/powerpoint/2010/main" val="1564893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Can  be non verbal</a:t>
            </a:r>
          </a:p>
          <a:p>
            <a:endParaRPr lang="en-US" dirty="0"/>
          </a:p>
          <a:p>
            <a:pPr lvl="1"/>
            <a:r>
              <a:rPr lang="en-US" dirty="0"/>
              <a:t>Looks or groans when certain questions are asked</a:t>
            </a:r>
          </a:p>
          <a:p>
            <a:pPr marL="109728" indent="0">
              <a:buNone/>
            </a:pPr>
            <a:endParaRPr lang="en-US" dirty="0"/>
          </a:p>
          <a:p>
            <a:pPr lvl="1"/>
            <a:r>
              <a:rPr lang="en-US" dirty="0"/>
              <a:t>Greater attention than others get from guards and store clerks</a:t>
            </a:r>
          </a:p>
          <a:p>
            <a:pPr lvl="1"/>
            <a:endParaRPr lang="en-US" dirty="0"/>
          </a:p>
          <a:p>
            <a:pPr lvl="1"/>
            <a:endParaRPr lang="en-US" dirty="0"/>
          </a:p>
          <a:p>
            <a:pPr lvl="1"/>
            <a:endParaRPr lang="en-US" dirty="0"/>
          </a:p>
          <a:p>
            <a:pPr lvl="2"/>
            <a:endParaRPr lang="en-US" dirty="0"/>
          </a:p>
        </p:txBody>
      </p:sp>
      <p:sp>
        <p:nvSpPr>
          <p:cNvPr id="3" name="Title 2"/>
          <p:cNvSpPr>
            <a:spLocks noGrp="1"/>
          </p:cNvSpPr>
          <p:nvPr>
            <p:ph type="title"/>
          </p:nvPr>
        </p:nvSpPr>
        <p:spPr/>
        <p:txBody>
          <a:bodyPr/>
          <a:lstStyle/>
          <a:p>
            <a:r>
              <a:rPr lang="en-US" dirty="0"/>
              <a:t>Microaggressions</a:t>
            </a:r>
          </a:p>
        </p:txBody>
      </p:sp>
    </p:spTree>
    <p:extLst>
      <p:ext uri="{BB962C8B-B14F-4D97-AF65-F5344CB8AC3E}">
        <p14:creationId xmlns:p14="http://schemas.microsoft.com/office/powerpoint/2010/main" val="4239862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1. Share a personal experience from childhood or adulthood, (from your own group ethnic, religious, sexual orientation nationality, national origin, race, economic status or other identified group) an incident or time where you felt different for that identity. From your memory of the chosen experience, share with your group the following four conclusive statements: </a:t>
            </a:r>
          </a:p>
          <a:p>
            <a:r>
              <a:rPr lang="en-US" dirty="0"/>
              <a:t>a. What was the incident (briefly describe) </a:t>
            </a:r>
          </a:p>
          <a:p>
            <a:r>
              <a:rPr lang="en-US" dirty="0"/>
              <a:t>b. What did you think and feel </a:t>
            </a:r>
          </a:p>
          <a:p>
            <a:r>
              <a:rPr lang="en-US" dirty="0"/>
              <a:t>c. What did you do </a:t>
            </a:r>
          </a:p>
          <a:p>
            <a:r>
              <a:rPr lang="en-US" dirty="0"/>
              <a:t>d. Was it resolved and how </a:t>
            </a:r>
          </a:p>
          <a:p>
            <a:r>
              <a:rPr lang="en-US" dirty="0"/>
              <a:t>e. How do you feel about it now </a:t>
            </a:r>
          </a:p>
          <a:p>
            <a:endParaRPr lang="en-US" dirty="0"/>
          </a:p>
        </p:txBody>
      </p:sp>
      <p:sp>
        <p:nvSpPr>
          <p:cNvPr id="3" name="Title 2"/>
          <p:cNvSpPr>
            <a:spLocks noGrp="1"/>
          </p:cNvSpPr>
          <p:nvPr>
            <p:ph type="title"/>
          </p:nvPr>
        </p:nvSpPr>
        <p:spPr/>
        <p:txBody>
          <a:bodyPr/>
          <a:lstStyle/>
          <a:p>
            <a:pPr algn="ctr"/>
            <a:r>
              <a:rPr lang="en-US" dirty="0"/>
              <a:t>Activity</a:t>
            </a:r>
          </a:p>
        </p:txBody>
      </p:sp>
    </p:spTree>
    <p:extLst>
      <p:ext uri="{BB962C8B-B14F-4D97-AF65-F5344CB8AC3E}">
        <p14:creationId xmlns:p14="http://schemas.microsoft.com/office/powerpoint/2010/main" val="298672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Educators are responsible for the determination of life altering decisions  that effect children’s educational future</a:t>
            </a:r>
          </a:p>
          <a:p>
            <a:r>
              <a:rPr lang="en-US" dirty="0" err="1"/>
              <a:t>Microaggressions</a:t>
            </a:r>
            <a:r>
              <a:rPr lang="en-US" dirty="0"/>
              <a:t> can exist as part of or independent of Institutional and structural racism and can negatively effect educational outcomes for children.</a:t>
            </a:r>
          </a:p>
        </p:txBody>
      </p:sp>
      <p:sp>
        <p:nvSpPr>
          <p:cNvPr id="3" name="Title 2"/>
          <p:cNvSpPr>
            <a:spLocks noGrp="1"/>
          </p:cNvSpPr>
          <p:nvPr>
            <p:ph type="title"/>
          </p:nvPr>
        </p:nvSpPr>
        <p:spPr/>
        <p:txBody>
          <a:bodyPr>
            <a:normAutofit fontScale="90000"/>
          </a:bodyPr>
          <a:lstStyle/>
          <a:p>
            <a:r>
              <a:rPr lang="en-US" dirty="0"/>
              <a:t>Why is this important?</a:t>
            </a:r>
            <a:br>
              <a:rPr lang="en-US" dirty="0"/>
            </a:br>
            <a:endParaRPr lang="en-US" dirty="0"/>
          </a:p>
        </p:txBody>
      </p:sp>
    </p:spTree>
    <p:extLst>
      <p:ext uri="{BB962C8B-B14F-4D97-AF65-F5344CB8AC3E}">
        <p14:creationId xmlns:p14="http://schemas.microsoft.com/office/powerpoint/2010/main" val="17536513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Types of Racial Microaggression</a:t>
            </a:r>
          </a:p>
          <a:p>
            <a:pPr lvl="1"/>
            <a:r>
              <a:rPr kumimoji="0" lang="en-US" sz="2300" b="1" i="1" kern="1200" dirty="0">
                <a:solidFill>
                  <a:schemeClr val="tx1"/>
                </a:solidFill>
                <a:effectLst/>
                <a:latin typeface="+mn-lt"/>
                <a:ea typeface="+mn-ea"/>
                <a:cs typeface="+mn-cs"/>
              </a:rPr>
              <a:t>Micro assault</a:t>
            </a:r>
            <a:r>
              <a:rPr kumimoji="0" lang="en-US" sz="2300" b="1" kern="1200" dirty="0">
                <a:solidFill>
                  <a:schemeClr val="tx1"/>
                </a:solidFill>
                <a:effectLst/>
                <a:latin typeface="+mn-lt"/>
                <a:ea typeface="+mn-ea"/>
                <a:cs typeface="+mn-cs"/>
              </a:rPr>
              <a:t>: </a:t>
            </a:r>
            <a:r>
              <a:rPr kumimoji="0" lang="en-US" sz="2300" kern="1200" dirty="0">
                <a:solidFill>
                  <a:schemeClr val="tx1"/>
                </a:solidFill>
                <a:effectLst/>
                <a:latin typeface="+mn-lt"/>
                <a:ea typeface="+mn-ea"/>
                <a:cs typeface="+mn-cs"/>
              </a:rPr>
              <a:t>(conscious and explicit attacks)</a:t>
            </a:r>
            <a:endParaRPr lang="en-US" dirty="0"/>
          </a:p>
          <a:p>
            <a:pPr lvl="1"/>
            <a:r>
              <a:rPr lang="en-US" sz="2700" dirty="0"/>
              <a:t>A</a:t>
            </a:r>
            <a:r>
              <a:rPr kumimoji="0" lang="en-US" sz="2700" kern="1200" dirty="0">
                <a:solidFill>
                  <a:schemeClr val="tx1"/>
                </a:solidFill>
                <a:effectLst/>
                <a:latin typeface="+mn-lt"/>
                <a:ea typeface="+mn-ea"/>
                <a:cs typeface="+mn-cs"/>
              </a:rPr>
              <a:t>ttacks can be verbal, non verbal or 	environmental </a:t>
            </a:r>
            <a:endParaRPr lang="en-US" dirty="0"/>
          </a:p>
          <a:p>
            <a:pPr lvl="1"/>
            <a:r>
              <a:rPr kumimoji="0" lang="en-US" sz="2700" kern="1200" dirty="0">
                <a:solidFill>
                  <a:schemeClr val="tx1"/>
                </a:solidFill>
                <a:effectLst/>
                <a:latin typeface="+mn-lt"/>
                <a:ea typeface="+mn-ea"/>
                <a:cs typeface="+mn-cs"/>
              </a:rPr>
              <a:t>Attacks are intended to hurt by purposeful acts</a:t>
            </a:r>
            <a:endParaRPr lang="en-US" dirty="0">
              <a:effectLst/>
            </a:endParaRPr>
          </a:p>
          <a:p>
            <a:endParaRPr lang="en-US" dirty="0"/>
          </a:p>
          <a:p>
            <a:pPr marL="914400" lvl="3" indent="0">
              <a:buNone/>
            </a:pPr>
            <a:r>
              <a:rPr lang="en-US" dirty="0"/>
              <a:t>	</a:t>
            </a:r>
          </a:p>
          <a:p>
            <a:pPr marL="914400" lvl="3" indent="0">
              <a:buNone/>
            </a:pPr>
            <a:endParaRPr lang="en-US" dirty="0"/>
          </a:p>
          <a:p>
            <a:pPr marL="914400" lvl="3" indent="0">
              <a:buNone/>
            </a:pPr>
            <a:endParaRPr lang="en-US" dirty="0"/>
          </a:p>
          <a:p>
            <a:pPr lvl="3"/>
            <a:endParaRPr lang="en-US" dirty="0"/>
          </a:p>
          <a:p>
            <a:pPr lvl="1"/>
            <a:endParaRPr lang="en-US" dirty="0"/>
          </a:p>
          <a:p>
            <a:pPr lvl="1"/>
            <a:endParaRPr lang="en-US" dirty="0"/>
          </a:p>
          <a:p>
            <a:pPr lvl="1"/>
            <a:endParaRPr lang="en-US" dirty="0"/>
          </a:p>
        </p:txBody>
      </p:sp>
      <p:sp>
        <p:nvSpPr>
          <p:cNvPr id="3" name="Title 2"/>
          <p:cNvSpPr>
            <a:spLocks noGrp="1"/>
          </p:cNvSpPr>
          <p:nvPr>
            <p:ph type="title"/>
          </p:nvPr>
        </p:nvSpPr>
        <p:spPr/>
        <p:txBody>
          <a:bodyPr/>
          <a:lstStyle/>
          <a:p>
            <a:r>
              <a:rPr lang="en-US" dirty="0"/>
              <a:t>Microaggressions</a:t>
            </a:r>
          </a:p>
        </p:txBody>
      </p:sp>
    </p:spTree>
    <p:extLst>
      <p:ext uri="{BB962C8B-B14F-4D97-AF65-F5344CB8AC3E}">
        <p14:creationId xmlns:p14="http://schemas.microsoft.com/office/powerpoint/2010/main" val="2734403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Types of Racial Microaggressions</a:t>
            </a:r>
          </a:p>
          <a:p>
            <a:pPr marL="109728" indent="0">
              <a:buNone/>
            </a:pPr>
            <a:endParaRPr lang="en-US" sz="3600" dirty="0"/>
          </a:p>
          <a:p>
            <a:pPr lvl="1"/>
            <a:r>
              <a:rPr kumimoji="0" lang="en-US" sz="3200" b="1" i="1" kern="1200" dirty="0">
                <a:solidFill>
                  <a:schemeClr val="tx1"/>
                </a:solidFill>
                <a:effectLst/>
              </a:rPr>
              <a:t>Micro insult</a:t>
            </a:r>
            <a:r>
              <a:rPr kumimoji="0" lang="en-US" sz="3200" b="1" kern="1200" dirty="0">
                <a:solidFill>
                  <a:schemeClr val="tx1"/>
                </a:solidFill>
                <a:effectLst/>
              </a:rPr>
              <a:t>: </a:t>
            </a:r>
            <a:r>
              <a:rPr kumimoji="0" lang="en-US" sz="3200" kern="1200" dirty="0">
                <a:solidFill>
                  <a:schemeClr val="tx1"/>
                </a:solidFill>
                <a:effectLst/>
              </a:rPr>
              <a:t>(generally unconscious)</a:t>
            </a:r>
            <a:endParaRPr lang="en-US" sz="3200" dirty="0"/>
          </a:p>
          <a:p>
            <a:pPr lvl="1"/>
            <a:r>
              <a:rPr kumimoji="0" lang="en-US" sz="3200" kern="1200" dirty="0">
                <a:solidFill>
                  <a:schemeClr val="tx1"/>
                </a:solidFill>
                <a:effectLst/>
                <a:latin typeface="+mn-lt"/>
                <a:ea typeface="+mn-ea"/>
                <a:cs typeface="+mn-cs"/>
              </a:rPr>
              <a:t>Conveys rudeness and insensitivity</a:t>
            </a:r>
            <a:endParaRPr lang="en-US" sz="4000" dirty="0"/>
          </a:p>
          <a:p>
            <a:pPr lvl="1"/>
            <a:r>
              <a:rPr kumimoji="0" lang="en-US" sz="3200" kern="1200" dirty="0">
                <a:solidFill>
                  <a:schemeClr val="tx1"/>
                </a:solidFill>
                <a:effectLst/>
                <a:latin typeface="+mn-lt"/>
                <a:ea typeface="+mn-ea"/>
                <a:cs typeface="+mn-cs"/>
              </a:rPr>
              <a:t>Demeans racial or cultural heritage</a:t>
            </a:r>
            <a:endParaRPr lang="en-US" sz="4400" dirty="0">
              <a:effectLst/>
            </a:endParaRPr>
          </a:p>
          <a:p>
            <a:endParaRPr lang="en-US" sz="3600" dirty="0"/>
          </a:p>
          <a:p>
            <a:pPr marL="109728" indent="0">
              <a:buNone/>
            </a:pPr>
            <a:endParaRPr lang="en-US" sz="2400" dirty="0"/>
          </a:p>
          <a:p>
            <a:pPr marL="914400" lvl="3" indent="0">
              <a:buNone/>
            </a:pPr>
            <a:endParaRPr lang="en-US" dirty="0"/>
          </a:p>
          <a:p>
            <a:pPr marL="914400" lvl="3" indent="0">
              <a:buNone/>
            </a:pPr>
            <a:endParaRPr lang="en-US" dirty="0"/>
          </a:p>
          <a:p>
            <a:pPr lvl="3"/>
            <a:endParaRPr lang="en-US" dirty="0"/>
          </a:p>
          <a:p>
            <a:pPr lvl="1"/>
            <a:endParaRPr lang="en-US" dirty="0"/>
          </a:p>
          <a:p>
            <a:pPr lvl="1"/>
            <a:endParaRPr lang="en-US" dirty="0"/>
          </a:p>
          <a:p>
            <a:pPr lvl="1"/>
            <a:endParaRPr lang="en-US" dirty="0"/>
          </a:p>
        </p:txBody>
      </p:sp>
      <p:sp>
        <p:nvSpPr>
          <p:cNvPr id="3" name="Title 2"/>
          <p:cNvSpPr>
            <a:spLocks noGrp="1"/>
          </p:cNvSpPr>
          <p:nvPr>
            <p:ph type="title"/>
          </p:nvPr>
        </p:nvSpPr>
        <p:spPr/>
        <p:txBody>
          <a:bodyPr/>
          <a:lstStyle/>
          <a:p>
            <a:r>
              <a:rPr lang="en-US" dirty="0"/>
              <a:t>Microaggressions</a:t>
            </a:r>
          </a:p>
        </p:txBody>
      </p:sp>
    </p:spTree>
    <p:extLst>
      <p:ext uri="{BB962C8B-B14F-4D97-AF65-F5344CB8AC3E}">
        <p14:creationId xmlns:p14="http://schemas.microsoft.com/office/powerpoint/2010/main" val="642828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a:t>Types of Racial Microaggression</a:t>
            </a:r>
          </a:p>
          <a:p>
            <a:pPr marL="914400" lvl="3" indent="0">
              <a:buNone/>
            </a:pPr>
            <a:r>
              <a:rPr lang="en-US" sz="2800" b="1" i="1" dirty="0"/>
              <a:t>Micro invalidation</a:t>
            </a:r>
            <a:r>
              <a:rPr lang="en-US" sz="2800" b="1" dirty="0"/>
              <a:t>: </a:t>
            </a:r>
            <a:r>
              <a:rPr lang="en-US" sz="2800" dirty="0"/>
              <a:t>(conscious or unconscious</a:t>
            </a:r>
          </a:p>
          <a:p>
            <a:pPr lvl="3"/>
            <a:r>
              <a:rPr lang="en-US" sz="2800" dirty="0"/>
              <a:t>Are exclusion, negation and  nullification of different (alternative) ways of thinking based on background</a:t>
            </a:r>
          </a:p>
          <a:p>
            <a:pPr marL="914400" lvl="3" indent="0">
              <a:buNone/>
            </a:pPr>
            <a:r>
              <a:rPr lang="en-US" sz="2800" dirty="0"/>
              <a:t>	</a:t>
            </a:r>
          </a:p>
          <a:p>
            <a:pPr marL="914400" lvl="3" indent="0">
              <a:buNone/>
            </a:pPr>
            <a:endParaRPr lang="en-US" dirty="0"/>
          </a:p>
          <a:p>
            <a:pPr marL="914400" lvl="3" indent="0">
              <a:buNone/>
            </a:pPr>
            <a:endParaRPr lang="en-US" dirty="0"/>
          </a:p>
          <a:p>
            <a:pPr lvl="3"/>
            <a:endParaRPr lang="en-US" dirty="0"/>
          </a:p>
          <a:p>
            <a:pPr lvl="1"/>
            <a:endParaRPr lang="en-US" dirty="0"/>
          </a:p>
          <a:p>
            <a:pPr lvl="1"/>
            <a:endParaRPr lang="en-US" dirty="0"/>
          </a:p>
          <a:p>
            <a:pPr lvl="1"/>
            <a:endParaRPr lang="en-US" dirty="0"/>
          </a:p>
        </p:txBody>
      </p:sp>
      <p:sp>
        <p:nvSpPr>
          <p:cNvPr id="3" name="Title 2"/>
          <p:cNvSpPr>
            <a:spLocks noGrp="1"/>
          </p:cNvSpPr>
          <p:nvPr>
            <p:ph type="title"/>
          </p:nvPr>
        </p:nvSpPr>
        <p:spPr/>
        <p:txBody>
          <a:bodyPr/>
          <a:lstStyle/>
          <a:p>
            <a:r>
              <a:rPr lang="en-US" dirty="0"/>
              <a:t>Microaggressions</a:t>
            </a:r>
          </a:p>
        </p:txBody>
      </p:sp>
    </p:spTree>
    <p:extLst>
      <p:ext uri="{BB962C8B-B14F-4D97-AF65-F5344CB8AC3E}">
        <p14:creationId xmlns:p14="http://schemas.microsoft.com/office/powerpoint/2010/main" val="2923779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Take a few minutes to think about a recent personal experience that reflects one of the three </a:t>
            </a:r>
            <a:r>
              <a:rPr lang="en-US" dirty="0" err="1"/>
              <a:t>microaggressions</a:t>
            </a:r>
            <a:r>
              <a:rPr lang="en-US" dirty="0"/>
              <a:t>. Categorize your experience as </a:t>
            </a:r>
            <a:r>
              <a:rPr lang="en-US" dirty="0" err="1"/>
              <a:t>microassault</a:t>
            </a:r>
            <a:r>
              <a:rPr lang="en-US" dirty="0"/>
              <a:t>, </a:t>
            </a:r>
            <a:r>
              <a:rPr lang="en-US" dirty="0" err="1"/>
              <a:t>microinsult</a:t>
            </a:r>
            <a:r>
              <a:rPr lang="en-US" dirty="0"/>
              <a:t> or </a:t>
            </a:r>
            <a:r>
              <a:rPr lang="en-US" dirty="0" err="1"/>
              <a:t>microinvalidation</a:t>
            </a:r>
            <a:r>
              <a:rPr lang="en-US" dirty="0"/>
              <a:t>. Please share with your group and discuss you reaction, your response and your emotional state afterwards. </a:t>
            </a:r>
          </a:p>
          <a:p>
            <a:endParaRPr lang="en-US" dirty="0"/>
          </a:p>
        </p:txBody>
      </p:sp>
      <p:sp>
        <p:nvSpPr>
          <p:cNvPr id="3" name="Title 2"/>
          <p:cNvSpPr>
            <a:spLocks noGrp="1"/>
          </p:cNvSpPr>
          <p:nvPr>
            <p:ph type="title"/>
          </p:nvPr>
        </p:nvSpPr>
        <p:spPr/>
        <p:txBody>
          <a:bodyPr/>
          <a:lstStyle/>
          <a:p>
            <a:pPr algn="ctr"/>
            <a:r>
              <a:rPr lang="en-US" dirty="0"/>
              <a:t>Activity</a:t>
            </a:r>
          </a:p>
        </p:txBody>
      </p:sp>
    </p:spTree>
    <p:extLst>
      <p:ext uri="{BB962C8B-B14F-4D97-AF65-F5344CB8AC3E}">
        <p14:creationId xmlns:p14="http://schemas.microsoft.com/office/powerpoint/2010/main" val="562965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a:t>The Microaggression Process Model</a:t>
            </a:r>
          </a:p>
          <a:p>
            <a:r>
              <a:rPr lang="en-US" sz="3200" dirty="0"/>
              <a:t>Five Phases</a:t>
            </a:r>
          </a:p>
          <a:p>
            <a:pPr lvl="1"/>
            <a:r>
              <a:rPr lang="en-US" sz="2800" dirty="0"/>
              <a:t>1-</a:t>
            </a:r>
            <a:r>
              <a:rPr lang="en-US" sz="2800" i="1" dirty="0"/>
              <a:t>Experienced event </a:t>
            </a:r>
            <a:r>
              <a:rPr lang="en-US" sz="2800" dirty="0"/>
              <a:t>(the event happens)</a:t>
            </a:r>
            <a:endParaRPr lang="en-US" sz="2800" i="1" dirty="0"/>
          </a:p>
          <a:p>
            <a:pPr lvl="1"/>
            <a:r>
              <a:rPr lang="en-US" sz="2800" dirty="0"/>
              <a:t>2-</a:t>
            </a:r>
            <a:r>
              <a:rPr lang="en-US" sz="2800" i="1" dirty="0"/>
              <a:t>Recipient’s belief about what has occurred </a:t>
            </a:r>
            <a:r>
              <a:rPr lang="en-US" sz="2800" dirty="0"/>
              <a:t>– self questioning</a:t>
            </a:r>
          </a:p>
          <a:p>
            <a:pPr lvl="1"/>
            <a:r>
              <a:rPr lang="en-US" sz="2800" dirty="0"/>
              <a:t>3-</a:t>
            </a:r>
            <a:r>
              <a:rPr lang="en-US" sz="2800" i="1" dirty="0"/>
              <a:t>Reaction</a:t>
            </a:r>
            <a:r>
              <a:rPr lang="en-US" sz="2800" dirty="0"/>
              <a:t>: Immediate response to incident-What was meant? Should the response reflect a thoughtful reaction, an emotional reaction (not necessarily mutually exclusive), or no reaction</a:t>
            </a:r>
            <a:r>
              <a:rPr lang="en-US" dirty="0"/>
              <a:t>?</a:t>
            </a:r>
          </a:p>
        </p:txBody>
      </p:sp>
      <p:sp>
        <p:nvSpPr>
          <p:cNvPr id="3" name="Title 2"/>
          <p:cNvSpPr>
            <a:spLocks noGrp="1"/>
          </p:cNvSpPr>
          <p:nvPr>
            <p:ph type="title"/>
          </p:nvPr>
        </p:nvSpPr>
        <p:spPr/>
        <p:txBody>
          <a:bodyPr/>
          <a:lstStyle/>
          <a:p>
            <a:r>
              <a:rPr lang="en-US" dirty="0"/>
              <a:t>Decoding Microaggression</a:t>
            </a:r>
          </a:p>
        </p:txBody>
      </p:sp>
    </p:spTree>
    <p:extLst>
      <p:ext uri="{BB962C8B-B14F-4D97-AF65-F5344CB8AC3E}">
        <p14:creationId xmlns:p14="http://schemas.microsoft.com/office/powerpoint/2010/main" val="2647796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Microaggression Process Model</a:t>
            </a:r>
          </a:p>
          <a:p>
            <a:r>
              <a:rPr lang="en-US" dirty="0"/>
              <a:t>Five Phases</a:t>
            </a:r>
          </a:p>
          <a:p>
            <a:pPr lvl="1"/>
            <a:r>
              <a:rPr lang="en-US" sz="2800" dirty="0"/>
              <a:t>4-</a:t>
            </a:r>
            <a:r>
              <a:rPr lang="en-US" sz="2800" i="1" dirty="0"/>
              <a:t>Interpretation</a:t>
            </a:r>
            <a:r>
              <a:rPr lang="en-US" sz="2800" dirty="0"/>
              <a:t> of the meaning: Why has this event occurred? What was the intent of the perpetrator?</a:t>
            </a:r>
          </a:p>
          <a:p>
            <a:pPr marL="393192" lvl="1" indent="0">
              <a:buNone/>
            </a:pPr>
            <a:endParaRPr lang="en-US" sz="2800" dirty="0"/>
          </a:p>
          <a:p>
            <a:pPr lvl="1"/>
            <a:r>
              <a:rPr lang="en-US" sz="2800" dirty="0"/>
              <a:t>5. </a:t>
            </a:r>
            <a:r>
              <a:rPr lang="en-US" sz="2800" i="1" dirty="0"/>
              <a:t>Consequence</a:t>
            </a:r>
            <a:r>
              <a:rPr lang="en-US" sz="2800" dirty="0"/>
              <a:t>: How do you handle the perceived insult in a way that meets the receiver’s need to resolve it. Is the resolution satisfactory?</a:t>
            </a:r>
          </a:p>
        </p:txBody>
      </p:sp>
      <p:sp>
        <p:nvSpPr>
          <p:cNvPr id="3" name="Title 2"/>
          <p:cNvSpPr>
            <a:spLocks noGrp="1"/>
          </p:cNvSpPr>
          <p:nvPr>
            <p:ph type="title"/>
          </p:nvPr>
        </p:nvSpPr>
        <p:spPr/>
        <p:txBody>
          <a:bodyPr/>
          <a:lstStyle/>
          <a:p>
            <a:r>
              <a:rPr lang="en-US" dirty="0"/>
              <a:t>Decoding Microaggression</a:t>
            </a:r>
          </a:p>
        </p:txBody>
      </p:sp>
    </p:spTree>
    <p:extLst>
      <p:ext uri="{BB962C8B-B14F-4D97-AF65-F5344CB8AC3E}">
        <p14:creationId xmlns:p14="http://schemas.microsoft.com/office/powerpoint/2010/main" val="2546017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Possible perpetrator assumptions:</a:t>
            </a:r>
          </a:p>
          <a:p>
            <a:pPr marL="109728" indent="0">
              <a:buNone/>
            </a:pPr>
            <a:endParaRPr lang="en-US" dirty="0"/>
          </a:p>
          <a:p>
            <a:pPr marL="109728" indent="0">
              <a:buNone/>
            </a:pPr>
            <a:r>
              <a:rPr lang="en-US" dirty="0"/>
              <a:t>	-</a:t>
            </a:r>
            <a:r>
              <a:rPr lang="en-US" sz="2800" dirty="0"/>
              <a:t>Intellectual, economic or social 			inferiority</a:t>
            </a:r>
          </a:p>
          <a:p>
            <a:pPr marL="393192" lvl="1" indent="0">
              <a:buNone/>
            </a:pPr>
            <a:r>
              <a:rPr lang="en-US" sz="2800" dirty="0"/>
              <a:t>	-Criminality</a:t>
            </a:r>
          </a:p>
          <a:p>
            <a:pPr marL="393192" lvl="1" indent="0">
              <a:buNone/>
            </a:pPr>
            <a:r>
              <a:rPr lang="en-US" sz="2800" dirty="0"/>
              <a:t>	-Foreign born and/or poor English proficiency</a:t>
            </a:r>
          </a:p>
          <a:p>
            <a:pPr marL="393192" lvl="1" indent="0">
              <a:buNone/>
            </a:pPr>
            <a:r>
              <a:rPr lang="en-US" sz="2800" dirty="0"/>
              <a:t>	-Minorities and women cannot be in authoritative roles. (</a:t>
            </a:r>
            <a:r>
              <a:rPr lang="en-US" sz="2800" dirty="0" err="1"/>
              <a:t>ie</a:t>
            </a:r>
            <a:r>
              <a:rPr lang="en-US" sz="2800" dirty="0"/>
              <a:t>: Women as bosses, African Americans as business or property owners)</a:t>
            </a:r>
          </a:p>
          <a:p>
            <a:pPr marL="630936" lvl="2" indent="0">
              <a:buNone/>
            </a:pPr>
            <a:r>
              <a:rPr lang="en-US" sz="2600" dirty="0"/>
              <a:t>	 -Sexuality identification</a:t>
            </a:r>
          </a:p>
        </p:txBody>
      </p:sp>
      <p:sp>
        <p:nvSpPr>
          <p:cNvPr id="3" name="Title 2"/>
          <p:cNvSpPr>
            <a:spLocks noGrp="1"/>
          </p:cNvSpPr>
          <p:nvPr>
            <p:ph type="title"/>
          </p:nvPr>
        </p:nvSpPr>
        <p:spPr/>
        <p:txBody>
          <a:bodyPr>
            <a:normAutofit fontScale="90000"/>
          </a:bodyPr>
          <a:lstStyle/>
          <a:p>
            <a:r>
              <a:rPr lang="en-US" dirty="0"/>
              <a:t> Themes of Phase I</a:t>
            </a:r>
            <a:br>
              <a:rPr lang="en-US" dirty="0"/>
            </a:br>
            <a:r>
              <a:rPr lang="en-US" dirty="0"/>
              <a:t> Experienced Event</a:t>
            </a:r>
          </a:p>
        </p:txBody>
      </p:sp>
    </p:spTree>
    <p:extLst>
      <p:ext uri="{BB962C8B-B14F-4D97-AF65-F5344CB8AC3E}">
        <p14:creationId xmlns:p14="http://schemas.microsoft.com/office/powerpoint/2010/main" val="3301105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sz="2800" dirty="0"/>
              <a:t>The recipient tries to decipher the message.</a:t>
            </a:r>
          </a:p>
          <a:p>
            <a:pPr lvl="1"/>
            <a:r>
              <a:rPr lang="en-US" sz="2800" dirty="0"/>
              <a:t>Racially or other biased motivated or was it naiveté?</a:t>
            </a:r>
          </a:p>
          <a:p>
            <a:pPr lvl="1"/>
            <a:r>
              <a:rPr lang="en-US" sz="2800" dirty="0"/>
              <a:t>Was the motive to compliment the recipient?</a:t>
            </a:r>
          </a:p>
          <a:p>
            <a:pPr marL="393192" lvl="1" indent="0">
              <a:buNone/>
            </a:pPr>
            <a:r>
              <a:rPr lang="en-US" sz="2800" dirty="0"/>
              <a:t>Incident/message may elicit an internal struggle by the recipient.	The recipient may contemplate:</a:t>
            </a:r>
          </a:p>
          <a:p>
            <a:pPr lvl="1"/>
            <a:r>
              <a:rPr lang="en-US" sz="2800" dirty="0"/>
              <a:t>	</a:t>
            </a:r>
            <a:r>
              <a:rPr lang="en-US" sz="2400" dirty="0"/>
              <a:t>Do I need to respond?</a:t>
            </a:r>
          </a:p>
          <a:p>
            <a:pPr lvl="1"/>
            <a:r>
              <a:rPr lang="en-US" sz="2400" dirty="0"/>
              <a:t>   How?</a:t>
            </a:r>
          </a:p>
          <a:p>
            <a:pPr lvl="1"/>
            <a:r>
              <a:rPr lang="en-US" sz="2400" dirty="0"/>
              <a:t>   When?</a:t>
            </a:r>
          </a:p>
          <a:p>
            <a:pPr lvl="1"/>
            <a:r>
              <a:rPr lang="en-US" sz="2400" dirty="0"/>
              <a:t>   What are the repercussions of responding</a:t>
            </a:r>
            <a:r>
              <a:rPr lang="en-US" dirty="0"/>
              <a:t>?</a:t>
            </a:r>
          </a:p>
          <a:p>
            <a:pPr marL="914400" lvl="3" indent="0">
              <a:buNone/>
            </a:pPr>
            <a:endParaRPr lang="en-US" dirty="0"/>
          </a:p>
          <a:p>
            <a:pPr lvl="3"/>
            <a:endParaRPr lang="en-US" dirty="0"/>
          </a:p>
        </p:txBody>
      </p:sp>
      <p:sp>
        <p:nvSpPr>
          <p:cNvPr id="3" name="Title 2"/>
          <p:cNvSpPr>
            <a:spLocks noGrp="1"/>
          </p:cNvSpPr>
          <p:nvPr>
            <p:ph type="title"/>
          </p:nvPr>
        </p:nvSpPr>
        <p:spPr/>
        <p:txBody>
          <a:bodyPr>
            <a:normAutofit fontScale="90000"/>
          </a:bodyPr>
          <a:lstStyle/>
          <a:p>
            <a:r>
              <a:rPr lang="en-US" dirty="0"/>
              <a:t>Themes of Phase II</a:t>
            </a:r>
            <a:br>
              <a:rPr lang="en-US" dirty="0"/>
            </a:br>
            <a:r>
              <a:rPr lang="en-US" dirty="0"/>
              <a:t>Recipient’s Belief</a:t>
            </a:r>
          </a:p>
        </p:txBody>
      </p:sp>
    </p:spTree>
    <p:extLst>
      <p:ext uri="{BB962C8B-B14F-4D97-AF65-F5344CB8AC3E}">
        <p14:creationId xmlns:p14="http://schemas.microsoft.com/office/powerpoint/2010/main" val="2680627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sz="2800" dirty="0"/>
              <a:t>Am I paranoid?</a:t>
            </a:r>
          </a:p>
          <a:p>
            <a:pPr lvl="2"/>
            <a:r>
              <a:rPr lang="en-US" sz="2800" dirty="0"/>
              <a:t>The feeling can be based on a healthy suspicion developed as a result of prior experience.</a:t>
            </a:r>
          </a:p>
          <a:p>
            <a:pPr lvl="2"/>
            <a:r>
              <a:rPr lang="en-US" sz="2800" dirty="0"/>
              <a:t>What was the motive for the behavior?</a:t>
            </a:r>
          </a:p>
          <a:p>
            <a:pPr lvl="2"/>
            <a:r>
              <a:rPr lang="en-US" sz="2800" dirty="0"/>
              <a:t> Will my reaction spark defensiveness or negatively effect the relationship?</a:t>
            </a:r>
          </a:p>
          <a:p>
            <a:pPr lvl="2"/>
            <a:r>
              <a:rPr lang="en-US" sz="2800" dirty="0"/>
              <a:t>Will my reaction meet my goal?</a:t>
            </a:r>
          </a:p>
        </p:txBody>
      </p:sp>
      <p:sp>
        <p:nvSpPr>
          <p:cNvPr id="3" name="Title 2"/>
          <p:cNvSpPr>
            <a:spLocks noGrp="1"/>
          </p:cNvSpPr>
          <p:nvPr>
            <p:ph type="title"/>
          </p:nvPr>
        </p:nvSpPr>
        <p:spPr/>
        <p:txBody>
          <a:bodyPr>
            <a:normAutofit fontScale="90000"/>
          </a:bodyPr>
          <a:lstStyle/>
          <a:p>
            <a:r>
              <a:rPr lang="en-US" dirty="0"/>
              <a:t>Themes of Phase III</a:t>
            </a:r>
            <a:br>
              <a:rPr lang="en-US" dirty="0"/>
            </a:br>
            <a:r>
              <a:rPr lang="en-US" dirty="0"/>
              <a:t>Reaction</a:t>
            </a:r>
          </a:p>
        </p:txBody>
      </p:sp>
    </p:spTree>
    <p:extLst>
      <p:ext uri="{BB962C8B-B14F-4D97-AF65-F5344CB8AC3E}">
        <p14:creationId xmlns:p14="http://schemas.microsoft.com/office/powerpoint/2010/main" val="19219392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r>
              <a:rPr lang="en-US" dirty="0"/>
              <a:t>Reaction requires:</a:t>
            </a:r>
          </a:p>
          <a:p>
            <a:pPr lvl="1"/>
            <a:r>
              <a:rPr lang="en-US" dirty="0"/>
              <a:t>An in-group reality check</a:t>
            </a:r>
          </a:p>
          <a:p>
            <a:pPr lvl="1"/>
            <a:r>
              <a:rPr lang="en-US" dirty="0"/>
              <a:t>Defining the limits of the aggressor (perpetrator)</a:t>
            </a:r>
          </a:p>
          <a:p>
            <a:pPr lvl="1"/>
            <a:r>
              <a:rPr lang="en-US" dirty="0"/>
              <a:t>Does it matter to me?  rather than ‘what’s wrong with me?’</a:t>
            </a:r>
          </a:p>
          <a:p>
            <a:pPr lvl="1"/>
            <a:r>
              <a:rPr lang="en-US" dirty="0"/>
              <a:t>Rescue the comment (self protective)</a:t>
            </a:r>
          </a:p>
          <a:p>
            <a:pPr lvl="1"/>
            <a:r>
              <a:rPr lang="en-US" dirty="0"/>
              <a:t>I feel sorry that they are so naïve (rationalization for not responding or a feeling of helplessness?)</a:t>
            </a:r>
          </a:p>
        </p:txBody>
      </p:sp>
      <p:sp>
        <p:nvSpPr>
          <p:cNvPr id="3" name="Title 2"/>
          <p:cNvSpPr>
            <a:spLocks noGrp="1"/>
          </p:cNvSpPr>
          <p:nvPr>
            <p:ph type="title"/>
          </p:nvPr>
        </p:nvSpPr>
        <p:spPr/>
        <p:txBody>
          <a:bodyPr>
            <a:normAutofit fontScale="90000"/>
          </a:bodyPr>
          <a:lstStyle/>
          <a:p>
            <a:r>
              <a:rPr lang="en-US" dirty="0"/>
              <a:t>Themes of Phase III</a:t>
            </a:r>
            <a:br>
              <a:rPr lang="en-US" dirty="0"/>
            </a:br>
            <a:r>
              <a:rPr lang="en-US" dirty="0"/>
              <a:t>Reaction</a:t>
            </a:r>
          </a:p>
        </p:txBody>
      </p:sp>
    </p:spTree>
    <p:extLst>
      <p:ext uri="{BB962C8B-B14F-4D97-AF65-F5344CB8AC3E}">
        <p14:creationId xmlns:p14="http://schemas.microsoft.com/office/powerpoint/2010/main" val="157323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Counselors: 73% female, 18.6 A A 3.4%  Asian 12.1% Hispanic</a:t>
            </a:r>
          </a:p>
          <a:p>
            <a:r>
              <a:rPr lang="en-US" dirty="0"/>
              <a:t>Social workers:	81.5% female, 22.7% AA, 3% Asian 13.8% Hispanic</a:t>
            </a:r>
          </a:p>
          <a:p>
            <a:r>
              <a:rPr lang="en-US" dirty="0"/>
              <a:t>Probation officers correctional treatment specialist: 57.4% women, 2% AA, 1.3 Asian    14.3% Hispanic</a:t>
            </a:r>
          </a:p>
          <a:p>
            <a:r>
              <a:rPr lang="en-US" dirty="0"/>
              <a:t>Teachers 1-8: 78.5 female,10.3% AA, 2.4% Asian,  13.3% Hispanic</a:t>
            </a:r>
          </a:p>
          <a:p>
            <a:r>
              <a:rPr lang="en-US" dirty="0"/>
              <a:t>Attorneys: 35.7% female, 4.4 AA, 4.7%Asian 5.6 Hispanic</a:t>
            </a:r>
          </a:p>
          <a:p>
            <a:r>
              <a:rPr lang="en-US" dirty="0" err="1"/>
              <a:t>Usdl</a:t>
            </a:r>
            <a:r>
              <a:rPr lang="en-US" dirty="0"/>
              <a:t> 2016</a:t>
            </a:r>
          </a:p>
        </p:txBody>
      </p:sp>
      <p:sp>
        <p:nvSpPr>
          <p:cNvPr id="3" name="Title 2"/>
          <p:cNvSpPr>
            <a:spLocks noGrp="1"/>
          </p:cNvSpPr>
          <p:nvPr>
            <p:ph type="title"/>
          </p:nvPr>
        </p:nvSpPr>
        <p:spPr/>
        <p:txBody>
          <a:bodyPr/>
          <a:lstStyle/>
          <a:p>
            <a:r>
              <a:rPr lang="en-US" dirty="0"/>
              <a:t>Statistics</a:t>
            </a:r>
          </a:p>
        </p:txBody>
      </p:sp>
    </p:spTree>
    <p:extLst>
      <p:ext uri="{BB962C8B-B14F-4D97-AF65-F5344CB8AC3E}">
        <p14:creationId xmlns:p14="http://schemas.microsoft.com/office/powerpoint/2010/main" val="40721164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Meaning (external or internal belief system)</a:t>
            </a:r>
          </a:p>
          <a:p>
            <a:pPr lvl="1"/>
            <a:r>
              <a:rPr lang="en-US" dirty="0"/>
              <a:t>Message that you don</a:t>
            </a:r>
            <a:r>
              <a:rPr lang="fr-FR" dirty="0"/>
              <a:t>’</a:t>
            </a:r>
            <a:r>
              <a:rPr lang="en-US" dirty="0"/>
              <a:t>t belong here is internalized.</a:t>
            </a:r>
          </a:p>
          <a:p>
            <a:pPr marL="393192" lvl="1" indent="0">
              <a:buNone/>
            </a:pPr>
            <a:endParaRPr lang="en-US" dirty="0"/>
          </a:p>
          <a:p>
            <a:pPr lvl="1"/>
            <a:r>
              <a:rPr lang="en-US" dirty="0"/>
              <a:t>Acceptability requires mimicking behavioral norms norm. I have to look like you to be accepted. (Hairstyles, types of clothing) I must do what you do even better to be accepted. ( Justifying role or reason for being in a place, overdress rather than underdress).</a:t>
            </a:r>
          </a:p>
        </p:txBody>
      </p:sp>
      <p:sp>
        <p:nvSpPr>
          <p:cNvPr id="3" name="Title 2"/>
          <p:cNvSpPr>
            <a:spLocks noGrp="1"/>
          </p:cNvSpPr>
          <p:nvPr>
            <p:ph type="title"/>
          </p:nvPr>
        </p:nvSpPr>
        <p:spPr/>
        <p:txBody>
          <a:bodyPr>
            <a:normAutofit fontScale="90000"/>
          </a:bodyPr>
          <a:lstStyle/>
          <a:p>
            <a:r>
              <a:rPr lang="en-US" dirty="0"/>
              <a:t>Phase IV</a:t>
            </a:r>
            <a:br>
              <a:rPr lang="en-US" dirty="0"/>
            </a:br>
            <a:r>
              <a:rPr lang="en-US" dirty="0"/>
              <a:t>Interpretation</a:t>
            </a:r>
          </a:p>
        </p:txBody>
      </p:sp>
    </p:spTree>
    <p:extLst>
      <p:ext uri="{BB962C8B-B14F-4D97-AF65-F5344CB8AC3E}">
        <p14:creationId xmlns:p14="http://schemas.microsoft.com/office/powerpoint/2010/main" val="810722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Meaning (external or internal belief system)</a:t>
            </a:r>
          </a:p>
          <a:p>
            <a:pPr marL="109728" indent="0">
              <a:buNone/>
            </a:pPr>
            <a:endParaRPr lang="en-US" dirty="0"/>
          </a:p>
          <a:p>
            <a:pPr lvl="1"/>
            <a:r>
              <a:rPr lang="en-US" dirty="0"/>
              <a:t>Always responsible to represent the race/or the group in the most positive light</a:t>
            </a:r>
          </a:p>
          <a:p>
            <a:pPr marL="393192" lvl="1" indent="0">
              <a:buNone/>
            </a:pPr>
            <a:endParaRPr lang="en-US" dirty="0"/>
          </a:p>
          <a:p>
            <a:pPr lvl="1"/>
            <a:r>
              <a:rPr lang="en-US" dirty="0"/>
              <a:t> You are put in the sudden position of being the expert in the room about in-group behavior.</a:t>
            </a:r>
          </a:p>
          <a:p>
            <a:pPr lvl="1"/>
            <a:endParaRPr lang="en-US" dirty="0"/>
          </a:p>
        </p:txBody>
      </p:sp>
      <p:sp>
        <p:nvSpPr>
          <p:cNvPr id="3" name="Title 2"/>
          <p:cNvSpPr>
            <a:spLocks noGrp="1"/>
          </p:cNvSpPr>
          <p:nvPr>
            <p:ph type="title"/>
          </p:nvPr>
        </p:nvSpPr>
        <p:spPr/>
        <p:txBody>
          <a:bodyPr>
            <a:normAutofit fontScale="90000"/>
          </a:bodyPr>
          <a:lstStyle/>
          <a:p>
            <a:r>
              <a:rPr lang="en-US" dirty="0"/>
              <a:t>Phase IV</a:t>
            </a:r>
            <a:br>
              <a:rPr lang="en-US" dirty="0"/>
            </a:br>
            <a:r>
              <a:rPr lang="en-US" dirty="0"/>
              <a:t>Interpretation</a:t>
            </a:r>
          </a:p>
        </p:txBody>
      </p:sp>
    </p:spTree>
    <p:extLst>
      <p:ext uri="{BB962C8B-B14F-4D97-AF65-F5344CB8AC3E}">
        <p14:creationId xmlns:p14="http://schemas.microsoft.com/office/powerpoint/2010/main" val="6929801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US" dirty="0"/>
          </a:p>
          <a:p>
            <a:r>
              <a:rPr lang="en-US" dirty="0"/>
              <a:t> </a:t>
            </a:r>
            <a:r>
              <a:rPr lang="en-US" sz="3200" dirty="0"/>
              <a:t>Response</a:t>
            </a:r>
          </a:p>
          <a:p>
            <a:pPr lvl="1"/>
            <a:r>
              <a:rPr lang="en-US" sz="2800" dirty="0"/>
              <a:t>Powerlessness- A feeling that words will not change attitudes.</a:t>
            </a:r>
          </a:p>
          <a:p>
            <a:pPr lvl="1"/>
            <a:r>
              <a:rPr lang="en-US" sz="2800" dirty="0"/>
              <a:t>Invisibility-How could you say that when I am here? </a:t>
            </a:r>
          </a:p>
          <a:p>
            <a:pPr lvl="1"/>
            <a:r>
              <a:rPr lang="en-US" sz="2800" dirty="0"/>
              <a:t>Loss of integrity- Not speaking out to prevent anxiety for others such as friends (“Am I a coward?”)</a:t>
            </a:r>
          </a:p>
          <a:p>
            <a:pPr lvl="1"/>
            <a:r>
              <a:rPr lang="en-US" sz="2800" dirty="0"/>
              <a:t>Group Representation: I become the mouthpiece for everyone (like me) that you know.</a:t>
            </a:r>
            <a:endParaRPr lang="en-US" dirty="0"/>
          </a:p>
          <a:p>
            <a:pPr lvl="1"/>
            <a:endParaRPr lang="en-US" dirty="0"/>
          </a:p>
        </p:txBody>
      </p:sp>
      <p:sp>
        <p:nvSpPr>
          <p:cNvPr id="3" name="Title 2"/>
          <p:cNvSpPr>
            <a:spLocks noGrp="1"/>
          </p:cNvSpPr>
          <p:nvPr>
            <p:ph type="title"/>
          </p:nvPr>
        </p:nvSpPr>
        <p:spPr/>
        <p:txBody>
          <a:bodyPr>
            <a:normAutofit fontScale="90000"/>
          </a:bodyPr>
          <a:lstStyle/>
          <a:p>
            <a:r>
              <a:rPr lang="en-US" dirty="0"/>
              <a:t>Phase V</a:t>
            </a:r>
            <a:br>
              <a:rPr lang="en-US" dirty="0"/>
            </a:br>
            <a:r>
              <a:rPr lang="en-US" dirty="0"/>
              <a:t>Consequences</a:t>
            </a:r>
          </a:p>
        </p:txBody>
      </p:sp>
    </p:spTree>
    <p:extLst>
      <p:ext uri="{BB962C8B-B14F-4D97-AF65-F5344CB8AC3E}">
        <p14:creationId xmlns:p14="http://schemas.microsoft.com/office/powerpoint/2010/main" val="13955153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200" dirty="0"/>
              <a:t>Do I respond or not?</a:t>
            </a:r>
          </a:p>
          <a:p>
            <a:r>
              <a:rPr lang="en-US" sz="3200" dirty="0"/>
              <a:t>What are the consequences or responding?</a:t>
            </a:r>
          </a:p>
          <a:p>
            <a:r>
              <a:rPr lang="en-US" sz="2800" dirty="0"/>
              <a:t>Many chose not to  respond.</a:t>
            </a:r>
          </a:p>
          <a:p>
            <a:r>
              <a:rPr lang="en-US" sz="2800" dirty="0"/>
              <a:t>Whatever the response, it takes an emotional toll:</a:t>
            </a:r>
          </a:p>
          <a:p>
            <a:pPr lvl="2"/>
            <a:r>
              <a:rPr lang="en-US" sz="2800" dirty="0"/>
              <a:t>Anxiety</a:t>
            </a:r>
          </a:p>
          <a:p>
            <a:pPr lvl="2"/>
            <a:r>
              <a:rPr lang="en-US" sz="2800" dirty="0"/>
              <a:t>Exhaustion</a:t>
            </a:r>
          </a:p>
          <a:p>
            <a:pPr lvl="2"/>
            <a:r>
              <a:rPr lang="en-US" sz="2800" dirty="0"/>
              <a:t>Anger</a:t>
            </a:r>
          </a:p>
          <a:p>
            <a:pPr lvl="2"/>
            <a:r>
              <a:rPr lang="en-US" sz="2800" dirty="0"/>
              <a:t>Fear: is it going to happen again?</a:t>
            </a:r>
          </a:p>
          <a:p>
            <a:pPr lvl="2"/>
            <a:r>
              <a:rPr lang="en-US" sz="2800" dirty="0"/>
              <a:t>How will I react the next time?</a:t>
            </a:r>
          </a:p>
          <a:p>
            <a:pPr marL="630936" lvl="2" indent="0">
              <a:buNone/>
            </a:pPr>
            <a:endParaRPr lang="en-US" sz="3200" dirty="0"/>
          </a:p>
          <a:p>
            <a:pPr marL="393192" lvl="1" indent="0">
              <a:buNone/>
            </a:pPr>
            <a:endParaRPr lang="en-US" dirty="0"/>
          </a:p>
          <a:p>
            <a:pPr lvl="1"/>
            <a:endParaRPr lang="en-US" dirty="0"/>
          </a:p>
          <a:p>
            <a:pPr marL="393192" lvl="1" indent="0">
              <a:buNone/>
            </a:pPr>
            <a:endParaRPr lang="en-US" dirty="0"/>
          </a:p>
        </p:txBody>
      </p:sp>
      <p:sp>
        <p:nvSpPr>
          <p:cNvPr id="3" name="Title 2"/>
          <p:cNvSpPr>
            <a:spLocks noGrp="1"/>
          </p:cNvSpPr>
          <p:nvPr>
            <p:ph type="title"/>
          </p:nvPr>
        </p:nvSpPr>
        <p:spPr/>
        <p:txBody>
          <a:bodyPr>
            <a:normAutofit/>
          </a:bodyPr>
          <a:lstStyle/>
          <a:p>
            <a:r>
              <a:rPr lang="en-US" dirty="0"/>
              <a:t>Toll on the Individual</a:t>
            </a:r>
          </a:p>
        </p:txBody>
      </p:sp>
    </p:spTree>
    <p:extLst>
      <p:ext uri="{BB962C8B-B14F-4D97-AF65-F5344CB8AC3E}">
        <p14:creationId xmlns:p14="http://schemas.microsoft.com/office/powerpoint/2010/main" val="24903580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1. Based on your new understanding of microaggression, discuss with your group how the situation you identified earlier might have been handled differently (or not). </a:t>
            </a:r>
          </a:p>
          <a:p>
            <a:r>
              <a:rPr lang="en-US" dirty="0"/>
              <a:t>2. Knowing what u know now, would you address or ignore the comment ? Did it have lasting effect in your life? If you had confronted it, how do you think the other person might have responded? </a:t>
            </a:r>
          </a:p>
          <a:p>
            <a:r>
              <a:rPr lang="en-US" dirty="0"/>
              <a:t>3. How would you have liked the perpetrator to have respond? </a:t>
            </a:r>
          </a:p>
          <a:p>
            <a:r>
              <a:rPr lang="en-US" dirty="0"/>
              <a:t>4. Has this new information modified your understanding of Microaggression? </a:t>
            </a:r>
          </a:p>
          <a:p>
            <a:endParaRPr lang="en-US" dirty="0"/>
          </a:p>
        </p:txBody>
      </p:sp>
      <p:sp>
        <p:nvSpPr>
          <p:cNvPr id="3" name="Title 2"/>
          <p:cNvSpPr>
            <a:spLocks noGrp="1"/>
          </p:cNvSpPr>
          <p:nvPr>
            <p:ph type="title"/>
          </p:nvPr>
        </p:nvSpPr>
        <p:spPr/>
        <p:txBody>
          <a:bodyPr/>
          <a:lstStyle/>
          <a:p>
            <a:pPr algn="ctr"/>
            <a:r>
              <a:rPr lang="en-US" dirty="0"/>
              <a:t>Activity</a:t>
            </a:r>
          </a:p>
        </p:txBody>
      </p:sp>
    </p:spTree>
    <p:extLst>
      <p:ext uri="{BB962C8B-B14F-4D97-AF65-F5344CB8AC3E}">
        <p14:creationId xmlns:p14="http://schemas.microsoft.com/office/powerpoint/2010/main" val="3917345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this discussion, keep in mind that racism related experiences are more powerful and negatively impactful than other stress related events (Utsey et al, 2007 in Sue, 2010).</a:t>
            </a:r>
          </a:p>
          <a:p>
            <a:pPr marL="109728" indent="0">
              <a:buNone/>
            </a:pPr>
            <a:endParaRPr lang="en-US" dirty="0"/>
          </a:p>
          <a:p>
            <a:r>
              <a:rPr lang="en-US" dirty="0"/>
              <a:t>Refers to the risk of being identified by a negative stereotype of one’s group ( Steele &amp; Aronson 1995) </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Stereotype Threat (ST)</a:t>
            </a:r>
          </a:p>
        </p:txBody>
      </p:sp>
    </p:spTree>
    <p:extLst>
      <p:ext uri="{BB962C8B-B14F-4D97-AF65-F5344CB8AC3E}">
        <p14:creationId xmlns:p14="http://schemas.microsoft.com/office/powerpoint/2010/main" val="1728942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r>
              <a:rPr lang="en-US" dirty="0"/>
              <a:t>The term of stereotype threat was first used by  Steele &amp; Aronson 1995 to explain why black college freshmen and sophomores performed poorly on a test when race was emphasized prior to the the test. When race was not emphasized the African American students performed as well or better than the white students.</a:t>
            </a:r>
          </a:p>
          <a:p>
            <a:endParaRPr lang="en-US" dirty="0"/>
          </a:p>
          <a:p>
            <a:pPr marL="109728" indent="0">
              <a:buNone/>
            </a:pPr>
            <a:endParaRPr lang="en-US" dirty="0"/>
          </a:p>
          <a:p>
            <a:pPr marL="393192" lvl="1" indent="0">
              <a:buNone/>
            </a:pPr>
            <a:endParaRPr lang="en-US" dirty="0"/>
          </a:p>
        </p:txBody>
      </p:sp>
      <p:sp>
        <p:nvSpPr>
          <p:cNvPr id="3" name="Title 2"/>
          <p:cNvSpPr>
            <a:spLocks noGrp="1"/>
          </p:cNvSpPr>
          <p:nvPr>
            <p:ph type="title"/>
          </p:nvPr>
        </p:nvSpPr>
        <p:spPr/>
        <p:txBody>
          <a:bodyPr>
            <a:normAutofit/>
          </a:bodyPr>
          <a:lstStyle/>
          <a:p>
            <a:r>
              <a:rPr lang="en-US" dirty="0"/>
              <a:t>Stereotype Threat (ST)</a:t>
            </a:r>
          </a:p>
        </p:txBody>
      </p:sp>
    </p:spTree>
    <p:extLst>
      <p:ext uri="{BB962C8B-B14F-4D97-AF65-F5344CB8AC3E}">
        <p14:creationId xmlns:p14="http://schemas.microsoft.com/office/powerpoint/2010/main" val="20077188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Results show that African American students’ academic performance  was harmed when they believed that their performance might be evaluated through the lens of negative stereotypes of  African Americans.</a:t>
            </a:r>
          </a:p>
          <a:p>
            <a:pPr marL="109728" indent="0">
              <a:buNone/>
            </a:pPr>
            <a:endParaRPr lang="en-US" dirty="0"/>
          </a:p>
          <a:p>
            <a:r>
              <a:rPr lang="en-US" dirty="0"/>
              <a:t> Many more studies (300) showed the same or similar results as( Steele &amp; Aronson 1995) </a:t>
            </a:r>
          </a:p>
          <a:p>
            <a:endParaRPr lang="en-US" dirty="0"/>
          </a:p>
          <a:p>
            <a:r>
              <a:rPr lang="en-US" dirty="0"/>
              <a:t>The term is also used to explain research completed with men and women with the Rey. When the test was called a geometry task, men did better. When it was called a memory test women did better.</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Stereotype Threat (ST)</a:t>
            </a:r>
          </a:p>
        </p:txBody>
      </p:sp>
    </p:spTree>
    <p:extLst>
      <p:ext uri="{BB962C8B-B14F-4D97-AF65-F5344CB8AC3E}">
        <p14:creationId xmlns:p14="http://schemas.microsoft.com/office/powerpoint/2010/main" val="9279617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Consequences:</a:t>
            </a:r>
          </a:p>
          <a:p>
            <a:pPr lvl="1"/>
            <a:r>
              <a:rPr lang="en-US" sz="2400" dirty="0"/>
              <a:t>Underachievement on academic tasks (focus and attention)</a:t>
            </a:r>
          </a:p>
          <a:p>
            <a:pPr lvl="1"/>
            <a:r>
              <a:rPr lang="en-US" sz="2400" dirty="0"/>
              <a:t>Self handicapping by allowing themselves less practice time</a:t>
            </a:r>
          </a:p>
          <a:p>
            <a:pPr lvl="1"/>
            <a:r>
              <a:rPr lang="en-US" sz="2400" dirty="0"/>
              <a:t>Reduced value of the subject, ultimately  contributing to fewer women in mathematics, fewer men of color seeking higher education</a:t>
            </a:r>
          </a:p>
          <a:p>
            <a:pPr lvl="1"/>
            <a:r>
              <a:rPr lang="en-US" sz="2400" dirty="0"/>
              <a:t>Reduces the range of careers that some individuals will explore or seek. </a:t>
            </a:r>
          </a:p>
        </p:txBody>
      </p:sp>
      <p:sp>
        <p:nvSpPr>
          <p:cNvPr id="3" name="Title 2"/>
          <p:cNvSpPr>
            <a:spLocks noGrp="1"/>
          </p:cNvSpPr>
          <p:nvPr>
            <p:ph type="title"/>
          </p:nvPr>
        </p:nvSpPr>
        <p:spPr/>
        <p:txBody>
          <a:bodyPr/>
          <a:lstStyle/>
          <a:p>
            <a:r>
              <a:rPr lang="en-US" dirty="0"/>
              <a:t>Stereotype Threat (ST)</a:t>
            </a:r>
          </a:p>
        </p:txBody>
      </p:sp>
    </p:spTree>
    <p:extLst>
      <p:ext uri="{BB962C8B-B14F-4D97-AF65-F5344CB8AC3E}">
        <p14:creationId xmlns:p14="http://schemas.microsoft.com/office/powerpoint/2010/main" val="16397691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Individuals who may be vulnerable to ST</a:t>
            </a:r>
          </a:p>
          <a:p>
            <a:pPr lvl="1"/>
            <a:r>
              <a:rPr lang="en-US" dirty="0"/>
              <a:t>Persons who are from low socio-economic background</a:t>
            </a:r>
          </a:p>
          <a:p>
            <a:pPr lvl="1"/>
            <a:r>
              <a:rPr lang="en-US" dirty="0"/>
              <a:t>Women or men in professions that are </a:t>
            </a:r>
            <a:r>
              <a:rPr lang="en-US" i="1" dirty="0"/>
              <a:t>generally</a:t>
            </a:r>
            <a:r>
              <a:rPr lang="en-US" dirty="0"/>
              <a:t> populated with individuals of the opposite sex</a:t>
            </a:r>
          </a:p>
          <a:p>
            <a:pPr lvl="1"/>
            <a:r>
              <a:rPr lang="en-US" dirty="0"/>
              <a:t>Men in  some sports arenas such as  Golf, Basketball</a:t>
            </a:r>
          </a:p>
          <a:p>
            <a:pPr marL="137160" indent="0">
              <a:buNone/>
            </a:pPr>
            <a:r>
              <a:rPr lang="en-US" dirty="0"/>
              <a:t>Vulnerability  to ST is related to how closely an individual identifies with their social, cultural, or racial group</a:t>
            </a:r>
          </a:p>
        </p:txBody>
      </p:sp>
      <p:sp>
        <p:nvSpPr>
          <p:cNvPr id="3" name="Title 2"/>
          <p:cNvSpPr>
            <a:spLocks noGrp="1"/>
          </p:cNvSpPr>
          <p:nvPr>
            <p:ph type="title"/>
          </p:nvPr>
        </p:nvSpPr>
        <p:spPr/>
        <p:txBody>
          <a:bodyPr/>
          <a:lstStyle/>
          <a:p>
            <a:r>
              <a:rPr lang="en-US" dirty="0"/>
              <a:t>Stereotype Threat (ST)</a:t>
            </a:r>
          </a:p>
        </p:txBody>
      </p:sp>
    </p:spTree>
    <p:extLst>
      <p:ext uri="{BB962C8B-B14F-4D97-AF65-F5344CB8AC3E}">
        <p14:creationId xmlns:p14="http://schemas.microsoft.com/office/powerpoint/2010/main" val="29779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Of incarcerated persons</a:t>
            </a:r>
          </a:p>
          <a:p>
            <a:pPr lvl="1"/>
            <a:r>
              <a:rPr lang="en-US" dirty="0"/>
              <a:t>39% White</a:t>
            </a:r>
          </a:p>
          <a:p>
            <a:pPr lvl="1"/>
            <a:r>
              <a:rPr lang="en-US" dirty="0"/>
              <a:t>19% Hispanic</a:t>
            </a:r>
          </a:p>
          <a:p>
            <a:pPr lvl="1"/>
            <a:r>
              <a:rPr lang="en-US" dirty="0"/>
              <a:t>40% AA</a:t>
            </a:r>
          </a:p>
          <a:p>
            <a:pPr lvl="1"/>
            <a:endParaRPr lang="en-US" dirty="0"/>
          </a:p>
          <a:p>
            <a:pPr marL="393192" lvl="1" indent="0">
              <a:buNone/>
            </a:pPr>
            <a:r>
              <a:rPr lang="en-US" dirty="0"/>
              <a:t>People receiving mental health services</a:t>
            </a:r>
          </a:p>
        </p:txBody>
      </p:sp>
      <p:sp>
        <p:nvSpPr>
          <p:cNvPr id="3" name="Title 2"/>
          <p:cNvSpPr>
            <a:spLocks noGrp="1"/>
          </p:cNvSpPr>
          <p:nvPr>
            <p:ph type="title"/>
          </p:nvPr>
        </p:nvSpPr>
        <p:spPr/>
        <p:txBody>
          <a:bodyPr/>
          <a:lstStyle/>
          <a:p>
            <a:r>
              <a:rPr lang="en-US" dirty="0"/>
              <a:t> populations</a:t>
            </a:r>
          </a:p>
        </p:txBody>
      </p:sp>
    </p:spTree>
    <p:extLst>
      <p:ext uri="{BB962C8B-B14F-4D97-AF65-F5344CB8AC3E}">
        <p14:creationId xmlns:p14="http://schemas.microsoft.com/office/powerpoint/2010/main" val="40270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ts val="3240"/>
              </a:lnSpc>
            </a:pPr>
            <a:r>
              <a:rPr lang="en-US" dirty="0"/>
              <a:t>Situations that lead to ST</a:t>
            </a:r>
          </a:p>
          <a:p>
            <a:pPr marL="109728" indent="0">
              <a:lnSpc>
                <a:spcPts val="3240"/>
              </a:lnSpc>
              <a:buNone/>
            </a:pPr>
            <a:endParaRPr lang="en-US" dirty="0"/>
          </a:p>
          <a:p>
            <a:pPr lvl="1">
              <a:lnSpc>
                <a:spcPts val="3240"/>
              </a:lnSpc>
            </a:pPr>
            <a:r>
              <a:rPr lang="en-US" dirty="0"/>
              <a:t>Highlighting a negative stereotype in conversation</a:t>
            </a:r>
          </a:p>
          <a:p>
            <a:pPr lvl="1">
              <a:lnSpc>
                <a:spcPts val="3240"/>
              </a:lnSpc>
            </a:pPr>
            <a:endParaRPr lang="en-US" dirty="0"/>
          </a:p>
          <a:p>
            <a:pPr lvl="1">
              <a:lnSpc>
                <a:spcPts val="3240"/>
              </a:lnSpc>
            </a:pPr>
            <a:r>
              <a:rPr lang="en-US" dirty="0"/>
              <a:t>Assuming that one has/is/or relates to a specific identification</a:t>
            </a:r>
          </a:p>
          <a:p>
            <a:pPr marL="393192" lvl="1" indent="0">
              <a:lnSpc>
                <a:spcPts val="3240"/>
              </a:lnSpc>
              <a:buNone/>
            </a:pPr>
            <a:r>
              <a:rPr lang="en-US" dirty="0"/>
              <a:t>  </a:t>
            </a:r>
          </a:p>
          <a:p>
            <a:pPr lvl="1">
              <a:lnSpc>
                <a:spcPts val="3240"/>
              </a:lnSpc>
            </a:pPr>
            <a:r>
              <a:rPr lang="en-US" dirty="0"/>
              <a:t>Asking an African American child if s/he likes Hip Hop Music (confirming the stereotype)</a:t>
            </a:r>
          </a:p>
          <a:p>
            <a:pPr marL="393192" lvl="1" indent="0">
              <a:lnSpc>
                <a:spcPct val="150000"/>
              </a:lnSpc>
              <a:buNone/>
            </a:pPr>
            <a:endParaRPr lang="en-US" dirty="0"/>
          </a:p>
        </p:txBody>
      </p:sp>
      <p:sp>
        <p:nvSpPr>
          <p:cNvPr id="3" name="Title 2"/>
          <p:cNvSpPr>
            <a:spLocks noGrp="1"/>
          </p:cNvSpPr>
          <p:nvPr>
            <p:ph type="title"/>
          </p:nvPr>
        </p:nvSpPr>
        <p:spPr/>
        <p:txBody>
          <a:bodyPr/>
          <a:lstStyle/>
          <a:p>
            <a:r>
              <a:rPr lang="en-US" dirty="0"/>
              <a:t>Stereotype Threat (ST)</a:t>
            </a:r>
          </a:p>
        </p:txBody>
      </p:sp>
    </p:spTree>
    <p:extLst>
      <p:ext uri="{BB962C8B-B14F-4D97-AF65-F5344CB8AC3E}">
        <p14:creationId xmlns:p14="http://schemas.microsoft.com/office/powerpoint/2010/main" val="27846898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Can lead to the following performance related responses:</a:t>
            </a:r>
          </a:p>
          <a:p>
            <a:pPr lvl="1"/>
            <a:r>
              <a:rPr lang="en-US" dirty="0"/>
              <a:t>Decreased effort</a:t>
            </a:r>
          </a:p>
          <a:p>
            <a:pPr marL="393192" lvl="1" indent="0">
              <a:buNone/>
            </a:pPr>
            <a:endParaRPr lang="en-US" dirty="0"/>
          </a:p>
          <a:p>
            <a:pPr lvl="1"/>
            <a:r>
              <a:rPr lang="en-US" dirty="0"/>
              <a:t>Distraction</a:t>
            </a:r>
          </a:p>
          <a:p>
            <a:pPr lvl="1"/>
            <a:endParaRPr lang="en-US" dirty="0"/>
          </a:p>
          <a:p>
            <a:pPr lvl="1"/>
            <a:r>
              <a:rPr lang="en-US" dirty="0"/>
              <a:t>Narrowed attention </a:t>
            </a:r>
          </a:p>
          <a:p>
            <a:pPr marL="393192" lvl="1" indent="0">
              <a:buNone/>
            </a:pPr>
            <a:endParaRPr lang="en-US" dirty="0"/>
          </a:p>
          <a:p>
            <a:pPr lvl="1"/>
            <a:r>
              <a:rPr lang="en-US" dirty="0"/>
              <a:t>Anxiety (Mendes,2011)</a:t>
            </a:r>
          </a:p>
          <a:p>
            <a:pPr marL="393192" lvl="1" indent="0">
              <a:buNone/>
            </a:pPr>
            <a:endParaRPr lang="en-US" dirty="0"/>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Stereotype Threat (ST) Responses</a:t>
            </a:r>
          </a:p>
        </p:txBody>
      </p:sp>
    </p:spTree>
    <p:extLst>
      <p:ext uri="{BB962C8B-B14F-4D97-AF65-F5344CB8AC3E}">
        <p14:creationId xmlns:p14="http://schemas.microsoft.com/office/powerpoint/2010/main" val="41263454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93192" lvl="1" indent="0">
              <a:buNone/>
            </a:pPr>
            <a:endParaRPr lang="en-US" dirty="0"/>
          </a:p>
          <a:p>
            <a:pPr lvl="1"/>
            <a:r>
              <a:rPr lang="en-US" dirty="0"/>
              <a:t>Self consciousness</a:t>
            </a:r>
          </a:p>
          <a:p>
            <a:pPr marL="393192" lvl="1" indent="0">
              <a:buNone/>
            </a:pPr>
            <a:endParaRPr lang="en-US" dirty="0"/>
          </a:p>
          <a:p>
            <a:pPr lvl="1"/>
            <a:r>
              <a:rPr lang="en-US" dirty="0"/>
              <a:t>Withdrawal of effort</a:t>
            </a:r>
          </a:p>
          <a:p>
            <a:pPr marL="393192" lvl="1" indent="0">
              <a:buNone/>
            </a:pPr>
            <a:endParaRPr lang="en-US" dirty="0"/>
          </a:p>
          <a:p>
            <a:pPr lvl="1"/>
            <a:r>
              <a:rPr lang="en-US" dirty="0"/>
              <a:t>Over-produced effort</a:t>
            </a:r>
          </a:p>
          <a:p>
            <a:pPr lvl="1"/>
            <a:endParaRPr lang="en-US" dirty="0"/>
          </a:p>
          <a:p>
            <a:pPr lvl="1"/>
            <a:r>
              <a:rPr lang="en-US" dirty="0"/>
              <a:t>Attempts at emotional regulation may lead to greater anxiety </a:t>
            </a:r>
          </a:p>
        </p:txBody>
      </p:sp>
      <p:sp>
        <p:nvSpPr>
          <p:cNvPr id="3" name="Title 2"/>
          <p:cNvSpPr>
            <a:spLocks noGrp="1"/>
          </p:cNvSpPr>
          <p:nvPr>
            <p:ph type="title"/>
          </p:nvPr>
        </p:nvSpPr>
        <p:spPr/>
        <p:txBody>
          <a:bodyPr>
            <a:normAutofit fontScale="90000"/>
          </a:bodyPr>
          <a:lstStyle/>
          <a:p>
            <a:r>
              <a:rPr lang="en-US" dirty="0"/>
              <a:t>Stereotype Threat (ST) Responses</a:t>
            </a:r>
          </a:p>
        </p:txBody>
      </p:sp>
    </p:spTree>
    <p:extLst>
      <p:ext uri="{BB962C8B-B14F-4D97-AF65-F5344CB8AC3E}">
        <p14:creationId xmlns:p14="http://schemas.microsoft.com/office/powerpoint/2010/main" val="4761890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pPr marL="109728" indent="0">
              <a:buNone/>
            </a:pPr>
            <a:endParaRPr lang="en-US" dirty="0"/>
          </a:p>
          <a:p>
            <a:pPr lvl="1"/>
            <a:r>
              <a:rPr lang="en-US" dirty="0"/>
              <a:t>Lower heart rate</a:t>
            </a:r>
          </a:p>
          <a:p>
            <a:pPr lvl="1"/>
            <a:r>
              <a:rPr lang="en-US" dirty="0"/>
              <a:t> Higher blood pressure </a:t>
            </a:r>
          </a:p>
          <a:p>
            <a:pPr lvl="1"/>
            <a:r>
              <a:rPr lang="en-US" dirty="0"/>
              <a:t>Lowered skin temperature</a:t>
            </a:r>
          </a:p>
          <a:p>
            <a:pPr lvl="1"/>
            <a:r>
              <a:rPr lang="en-US" dirty="0"/>
              <a:t> Reduced self control</a:t>
            </a:r>
          </a:p>
          <a:p>
            <a:pPr lvl="1"/>
            <a:r>
              <a:rPr lang="en-US" dirty="0"/>
              <a:t> Reduced flexibility, creativity and speed</a:t>
            </a:r>
          </a:p>
          <a:p>
            <a:pPr lvl="1"/>
            <a:r>
              <a:rPr lang="en-US" dirty="0"/>
              <a:t> Reduced working memory capacity (Sue, 2011)</a:t>
            </a:r>
          </a:p>
          <a:p>
            <a:endParaRPr lang="en-US" dirty="0"/>
          </a:p>
        </p:txBody>
      </p:sp>
      <p:sp>
        <p:nvSpPr>
          <p:cNvPr id="3" name="Title 2"/>
          <p:cNvSpPr>
            <a:spLocks noGrp="1"/>
          </p:cNvSpPr>
          <p:nvPr>
            <p:ph type="title"/>
          </p:nvPr>
        </p:nvSpPr>
        <p:spPr/>
        <p:txBody>
          <a:bodyPr>
            <a:normAutofit fontScale="90000"/>
          </a:bodyPr>
          <a:lstStyle/>
          <a:p>
            <a:r>
              <a:rPr lang="en-US" dirty="0"/>
              <a:t>Stereotype Threat (ST) Responses </a:t>
            </a:r>
          </a:p>
        </p:txBody>
      </p:sp>
    </p:spTree>
    <p:extLst>
      <p:ext uri="{BB962C8B-B14F-4D97-AF65-F5344CB8AC3E}">
        <p14:creationId xmlns:p14="http://schemas.microsoft.com/office/powerpoint/2010/main" val="927965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r>
              <a:rPr lang="en-US" sz="3600" dirty="0"/>
              <a:t>Our job is to work to reduce harm in interpersonal interaction</a:t>
            </a:r>
          </a:p>
          <a:p>
            <a:pPr marL="109728" indent="0">
              <a:buNone/>
            </a:pPr>
            <a:endParaRPr lang="en-US" sz="3600" dirty="0"/>
          </a:p>
          <a:p>
            <a:pPr marL="365760" lvl="1" indent="-256032">
              <a:spcBef>
                <a:spcPts val="400"/>
              </a:spcBef>
              <a:buSzPct val="68000"/>
              <a:buFont typeface="Wingdings 3"/>
              <a:buChar char=""/>
            </a:pPr>
            <a:r>
              <a:rPr lang="en-US" sz="3200" dirty="0"/>
              <a:t>We may consider rewording or reframing the preparation for a task</a:t>
            </a:r>
            <a:endParaRPr lang="en-US" dirty="0"/>
          </a:p>
          <a:p>
            <a:endParaRPr lang="en-US" dirty="0"/>
          </a:p>
          <a:p>
            <a:pPr lvl="2"/>
            <a:endParaRPr lang="en-US" dirty="0"/>
          </a:p>
          <a:p>
            <a:pPr lvl="1"/>
            <a:endParaRPr lang="en-US" dirty="0"/>
          </a:p>
        </p:txBody>
      </p:sp>
      <p:sp>
        <p:nvSpPr>
          <p:cNvPr id="3" name="Title 2"/>
          <p:cNvSpPr>
            <a:spLocks noGrp="1"/>
          </p:cNvSpPr>
          <p:nvPr>
            <p:ph type="title"/>
          </p:nvPr>
        </p:nvSpPr>
        <p:spPr/>
        <p:txBody>
          <a:bodyPr>
            <a:normAutofit fontScale="90000"/>
          </a:bodyPr>
          <a:lstStyle/>
          <a:p>
            <a:r>
              <a:rPr lang="en-US" dirty="0"/>
              <a:t>Stereotype Threat (ST)  Microaggression: Reducing Harm</a:t>
            </a:r>
          </a:p>
        </p:txBody>
      </p:sp>
    </p:spTree>
    <p:extLst>
      <p:ext uri="{BB962C8B-B14F-4D97-AF65-F5344CB8AC3E}">
        <p14:creationId xmlns:p14="http://schemas.microsoft.com/office/powerpoint/2010/main" val="29231433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2" indent="-256032">
              <a:spcBef>
                <a:spcPts val="400"/>
              </a:spcBef>
              <a:buClr>
                <a:schemeClr val="accent1"/>
              </a:buClr>
              <a:buSzPct val="68000"/>
              <a:buFont typeface="Wingdings 3"/>
              <a:buChar char=""/>
            </a:pPr>
            <a:r>
              <a:rPr lang="en-US" sz="2800" dirty="0"/>
              <a:t>Find common ground.</a:t>
            </a:r>
          </a:p>
          <a:p>
            <a:pPr marL="365760" lvl="2" indent="-256032">
              <a:spcBef>
                <a:spcPts val="400"/>
              </a:spcBef>
              <a:buClr>
                <a:schemeClr val="accent1"/>
              </a:buClr>
              <a:buSzPct val="68000"/>
              <a:buFont typeface="Wingdings 3"/>
              <a:buChar char=""/>
            </a:pPr>
            <a:endParaRPr lang="en-US" sz="2800" dirty="0"/>
          </a:p>
          <a:p>
            <a:pPr marL="365760" lvl="2" indent="-256032">
              <a:spcBef>
                <a:spcPts val="400"/>
              </a:spcBef>
              <a:buClr>
                <a:schemeClr val="accent1"/>
              </a:buClr>
              <a:buSzPct val="68000"/>
              <a:buFont typeface="Wingdings 3"/>
              <a:buChar char=""/>
            </a:pPr>
            <a:r>
              <a:rPr lang="en-US" sz="2800" dirty="0"/>
              <a:t>Remove questions about ethnicity, religion, gender, language or economics unless required. </a:t>
            </a:r>
          </a:p>
          <a:p>
            <a:pPr marL="365760" lvl="2" indent="-256032">
              <a:spcBef>
                <a:spcPts val="400"/>
              </a:spcBef>
              <a:buClr>
                <a:schemeClr val="accent1"/>
              </a:buClr>
              <a:buSzPct val="68000"/>
              <a:buFont typeface="Wingdings 3"/>
              <a:buChar char=""/>
            </a:pPr>
            <a:endParaRPr lang="en-US" sz="2800" dirty="0"/>
          </a:p>
          <a:p>
            <a:pPr marL="365760" lvl="2" indent="-256032">
              <a:spcBef>
                <a:spcPts val="400"/>
              </a:spcBef>
              <a:buClr>
                <a:schemeClr val="accent1"/>
              </a:buClr>
              <a:buSzPct val="68000"/>
              <a:buFont typeface="Wingdings 3"/>
              <a:buChar char=""/>
            </a:pPr>
            <a:r>
              <a:rPr lang="en-US" sz="2800" dirty="0"/>
              <a:t>If confronted with the accusation of a microaggression or a stereotypic threat, talk it through.</a:t>
            </a:r>
          </a:p>
          <a:p>
            <a:endParaRPr lang="en-US" dirty="0"/>
          </a:p>
        </p:txBody>
      </p:sp>
      <p:sp>
        <p:nvSpPr>
          <p:cNvPr id="3" name="Title 2"/>
          <p:cNvSpPr>
            <a:spLocks noGrp="1"/>
          </p:cNvSpPr>
          <p:nvPr>
            <p:ph type="title"/>
          </p:nvPr>
        </p:nvSpPr>
        <p:spPr/>
        <p:txBody>
          <a:bodyPr>
            <a:normAutofit fontScale="90000"/>
          </a:bodyPr>
          <a:lstStyle/>
          <a:p>
            <a:r>
              <a:rPr lang="en-US" dirty="0"/>
              <a:t>Stereotype Threat (ST)  Microaggression: Reducing Harm</a:t>
            </a:r>
          </a:p>
        </p:txBody>
      </p:sp>
    </p:spTree>
    <p:extLst>
      <p:ext uri="{BB962C8B-B14F-4D97-AF65-F5344CB8AC3E}">
        <p14:creationId xmlns:p14="http://schemas.microsoft.com/office/powerpoint/2010/main" val="24303347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Emphasize the ability to conquer a task one step at a time. Skills can be learned incrementally.</a:t>
            </a:r>
          </a:p>
          <a:p>
            <a:pPr marL="109728" indent="0">
              <a:buNone/>
            </a:pPr>
            <a:endParaRPr lang="en-US" dirty="0"/>
          </a:p>
          <a:p>
            <a:r>
              <a:rPr lang="en-US" dirty="0"/>
              <a:t>Provide or consider external attributions (culture, prior experiences) for difficulties (brainstorm together about the nature of the difficulty).</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Stereotype Threat (ST) &amp; Microaggression: Reducing Harm</a:t>
            </a:r>
          </a:p>
        </p:txBody>
      </p:sp>
    </p:spTree>
    <p:extLst>
      <p:ext uri="{BB962C8B-B14F-4D97-AF65-F5344CB8AC3E}">
        <p14:creationId xmlns:p14="http://schemas.microsoft.com/office/powerpoint/2010/main" val="16663503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1. How has this presentation modified your own worldview or increased your sensitivity to others’ worldview.</a:t>
            </a:r>
          </a:p>
          <a:p>
            <a:r>
              <a:rPr lang="en-US" dirty="0"/>
              <a:t>2. Discuss how </a:t>
            </a:r>
            <a:r>
              <a:rPr lang="en-US" dirty="0" err="1"/>
              <a:t>microaggression</a:t>
            </a:r>
            <a:r>
              <a:rPr lang="en-US" dirty="0"/>
              <a:t> and stereotype threat has interfered with your professional or personal communication skills and how you may handle these interactions now.</a:t>
            </a:r>
          </a:p>
          <a:p>
            <a:r>
              <a:rPr lang="en-US" dirty="0"/>
              <a:t>3. Please discuss and let us know the positives and the not so positives about our presentation so we can improve its effect on the next audience!</a:t>
            </a:r>
          </a:p>
        </p:txBody>
      </p:sp>
      <p:sp>
        <p:nvSpPr>
          <p:cNvPr id="3" name="Title 2"/>
          <p:cNvSpPr>
            <a:spLocks noGrp="1"/>
          </p:cNvSpPr>
          <p:nvPr>
            <p:ph type="title"/>
          </p:nvPr>
        </p:nvSpPr>
        <p:spPr/>
        <p:txBody>
          <a:bodyPr/>
          <a:lstStyle/>
          <a:p>
            <a:pPr algn="ctr"/>
            <a:r>
              <a:rPr lang="en-US" dirty="0"/>
              <a:t>Activity</a:t>
            </a:r>
          </a:p>
        </p:txBody>
      </p:sp>
    </p:spTree>
    <p:extLst>
      <p:ext uri="{BB962C8B-B14F-4D97-AF65-F5344CB8AC3E}">
        <p14:creationId xmlns:p14="http://schemas.microsoft.com/office/powerpoint/2010/main" val="35160365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800" dirty="0"/>
              <a:t>Thank You !</a:t>
            </a:r>
          </a:p>
          <a:p>
            <a:pPr algn="ctr"/>
            <a:r>
              <a:rPr lang="en-US" sz="3900" dirty="0"/>
              <a:t> Dr. Andrea B. Rodriguez</a:t>
            </a:r>
          </a:p>
          <a:p>
            <a:pPr algn="ctr"/>
            <a:r>
              <a:rPr lang="en-US" sz="3900" dirty="0">
                <a:hlinkClick r:id="rId3"/>
              </a:rPr>
              <a:t>arod423@aol.com</a:t>
            </a:r>
            <a:endParaRPr lang="en-US" sz="3900" dirty="0"/>
          </a:p>
          <a:p>
            <a:pPr algn="ctr"/>
            <a:r>
              <a:rPr lang="en-US" sz="3900" dirty="0"/>
              <a:t>9178625458</a:t>
            </a:r>
          </a:p>
          <a:p>
            <a:pPr algn="ctr"/>
            <a:r>
              <a:rPr lang="en-US" sz="3900" dirty="0"/>
              <a:t>Dr. Sally King Shanahan</a:t>
            </a:r>
          </a:p>
          <a:p>
            <a:pPr algn="ctr"/>
            <a:r>
              <a:rPr lang="en-US" sz="3900" dirty="0">
                <a:hlinkClick r:id="rId4"/>
              </a:rPr>
              <a:t>skingshanahan@hotmail.com</a:t>
            </a:r>
            <a:r>
              <a:rPr lang="en-US" sz="3900"/>
              <a:t> </a:t>
            </a:r>
            <a:endParaRPr lang="en-US" sz="3900"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118565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Stereotype threat is the individual’s belief that their performance on a task will be evaluated, measured and confirmed by a generally held negative belief about their identified group</a:t>
            </a:r>
          </a:p>
          <a:p>
            <a:r>
              <a:rPr lang="en-US" dirty="0"/>
              <a:t> This term was first used by Steele &amp; Aronson (1995) after a series of experiments showed significantly poorer test performance of African American Ivy League students when they were presented with a generally held racial stereotype before they were administered a standardized test.</a:t>
            </a:r>
          </a:p>
        </p:txBody>
      </p:sp>
      <p:sp>
        <p:nvSpPr>
          <p:cNvPr id="3" name="Title 2"/>
          <p:cNvSpPr>
            <a:spLocks noGrp="1"/>
          </p:cNvSpPr>
          <p:nvPr>
            <p:ph type="title"/>
          </p:nvPr>
        </p:nvSpPr>
        <p:spPr/>
        <p:txBody>
          <a:bodyPr/>
          <a:lstStyle/>
          <a:p>
            <a:r>
              <a:rPr lang="en-US" dirty="0"/>
              <a:t>What is Stereotype Threat?</a:t>
            </a:r>
          </a:p>
        </p:txBody>
      </p:sp>
    </p:spTree>
    <p:extLst>
      <p:ext uri="{BB962C8B-B14F-4D97-AF65-F5344CB8AC3E}">
        <p14:creationId xmlns:p14="http://schemas.microsoft.com/office/powerpoint/2010/main" val="58918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They are subtle verbal and non verbal communications, which are experienced by the receiver as hostile, hurtful and racially or culturally biased (Sue,2002)</a:t>
            </a:r>
          </a:p>
          <a:p>
            <a:r>
              <a:rPr lang="en-US" dirty="0"/>
              <a:t>They can be direct or indirect, purposeful or inadvertent</a:t>
            </a:r>
          </a:p>
          <a:p>
            <a:r>
              <a:rPr lang="en-US" dirty="0"/>
              <a:t>Understanding Microaggression and stereotype threat begins with an understanding of how one’s own cultural worldview shapes belief systems and interactions with others</a:t>
            </a:r>
          </a:p>
        </p:txBody>
      </p:sp>
      <p:sp>
        <p:nvSpPr>
          <p:cNvPr id="3" name="Title 2"/>
          <p:cNvSpPr>
            <a:spLocks noGrp="1"/>
          </p:cNvSpPr>
          <p:nvPr>
            <p:ph type="title"/>
          </p:nvPr>
        </p:nvSpPr>
        <p:spPr/>
        <p:txBody>
          <a:bodyPr/>
          <a:lstStyle/>
          <a:p>
            <a:r>
              <a:rPr lang="en-US" dirty="0"/>
              <a:t>What are Microaggressions?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pPr marL="109728" indent="0">
              <a:buNone/>
            </a:pPr>
            <a:endParaRPr lang="en-US" dirty="0"/>
          </a:p>
          <a:p>
            <a:r>
              <a:rPr lang="en-US" dirty="0"/>
              <a:t>Worldview is the identification of values that one holds through family, community and culture. </a:t>
            </a:r>
          </a:p>
          <a:p>
            <a:r>
              <a:rPr lang="en-US" dirty="0"/>
              <a:t>Worldview is a set of individually held beliefs, emotions and ethics.</a:t>
            </a:r>
          </a:p>
          <a:p>
            <a:r>
              <a:rPr lang="en-US" dirty="0"/>
              <a:t>Worldview shapes one’s point of view</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Understanding </a:t>
            </a:r>
            <a:br>
              <a:rPr lang="en-US" dirty="0"/>
            </a:br>
            <a:r>
              <a:rPr lang="en-US" dirty="0"/>
              <a:t> Worldview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r>
              <a:rPr lang="en-US" dirty="0"/>
              <a:t>Worldview is a personal, protective lens, through which individuals  perceive and interact within their group and with others outside of their group</a:t>
            </a:r>
          </a:p>
          <a:p>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Understanding </a:t>
            </a:r>
            <a:br>
              <a:rPr lang="en-US" dirty="0"/>
            </a:br>
            <a:r>
              <a:rPr lang="en-US" dirty="0"/>
              <a:t> Worldview</a:t>
            </a:r>
          </a:p>
        </p:txBody>
      </p:sp>
    </p:spTree>
    <p:extLst>
      <p:ext uri="{BB962C8B-B14F-4D97-AF65-F5344CB8AC3E}">
        <p14:creationId xmlns:p14="http://schemas.microsoft.com/office/powerpoint/2010/main" val="3242848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15197</TotalTime>
  <Words>3531</Words>
  <Application>Microsoft Macintosh PowerPoint</Application>
  <PresentationFormat>On-screen Show (4:3)</PresentationFormat>
  <Paragraphs>417</Paragraphs>
  <Slides>58</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Calibri</vt:lpstr>
      <vt:lpstr>Lucida Sans Unicode</vt:lpstr>
      <vt:lpstr>Verdana</vt:lpstr>
      <vt:lpstr>Wingdings 2</vt:lpstr>
      <vt:lpstr>Wingdings 3</vt:lpstr>
      <vt:lpstr>Concourse</vt:lpstr>
      <vt:lpstr>Improving Cultural Competency Through Understanding Stereotype Threat and Microaggression</vt:lpstr>
      <vt:lpstr>Goals of the Presentation</vt:lpstr>
      <vt:lpstr>Why is this important? </vt:lpstr>
      <vt:lpstr>Statistics</vt:lpstr>
      <vt:lpstr> populations</vt:lpstr>
      <vt:lpstr>What is Stereotype Threat?</vt:lpstr>
      <vt:lpstr>What are Microaggressions?</vt:lpstr>
      <vt:lpstr>Understanding   Worldview</vt:lpstr>
      <vt:lpstr>Understanding   Worldview</vt:lpstr>
      <vt:lpstr>Worldview</vt:lpstr>
      <vt:lpstr>Worldview</vt:lpstr>
      <vt:lpstr>Worldview</vt:lpstr>
      <vt:lpstr>Worldview and Work Practice</vt:lpstr>
      <vt:lpstr>Worldview and Work Practice</vt:lpstr>
      <vt:lpstr>Worldview and Work Practice</vt:lpstr>
      <vt:lpstr>Worldview and  Work Practice </vt:lpstr>
      <vt:lpstr>Worldview and  Work Practice</vt:lpstr>
      <vt:lpstr>Worldview and Work Practice</vt:lpstr>
      <vt:lpstr>Worldview and Microaggressions</vt:lpstr>
      <vt:lpstr>Microaggression:</vt:lpstr>
      <vt:lpstr>Microaggressions</vt:lpstr>
      <vt:lpstr>Microaggressions</vt:lpstr>
      <vt:lpstr>Microaggression</vt:lpstr>
      <vt:lpstr>Microaggressions</vt:lpstr>
      <vt:lpstr>Microaggression</vt:lpstr>
      <vt:lpstr>Microaggression</vt:lpstr>
      <vt:lpstr>Microaggression</vt:lpstr>
      <vt:lpstr>Microaggressions</vt:lpstr>
      <vt:lpstr>Activity</vt:lpstr>
      <vt:lpstr>Microaggressions</vt:lpstr>
      <vt:lpstr>Microaggressions</vt:lpstr>
      <vt:lpstr>Microaggressions</vt:lpstr>
      <vt:lpstr>Activity</vt:lpstr>
      <vt:lpstr>Decoding Microaggression</vt:lpstr>
      <vt:lpstr>Decoding Microaggression</vt:lpstr>
      <vt:lpstr> Themes of Phase I  Experienced Event</vt:lpstr>
      <vt:lpstr>Themes of Phase II Recipient’s Belief</vt:lpstr>
      <vt:lpstr>Themes of Phase III Reaction</vt:lpstr>
      <vt:lpstr>Themes of Phase III Reaction</vt:lpstr>
      <vt:lpstr>Phase IV Interpretation</vt:lpstr>
      <vt:lpstr>Phase IV Interpretation</vt:lpstr>
      <vt:lpstr>Phase V Consequences</vt:lpstr>
      <vt:lpstr>Toll on the Individual</vt:lpstr>
      <vt:lpstr>Activity</vt:lpstr>
      <vt:lpstr>Stereotype Threat (ST)</vt:lpstr>
      <vt:lpstr>Stereotype Threat (ST)</vt:lpstr>
      <vt:lpstr>Stereotype Threat (ST)</vt:lpstr>
      <vt:lpstr>Stereotype Threat (ST)</vt:lpstr>
      <vt:lpstr>Stereotype Threat (ST)</vt:lpstr>
      <vt:lpstr>Stereotype Threat (ST)</vt:lpstr>
      <vt:lpstr>Stereotype Threat (ST) Responses</vt:lpstr>
      <vt:lpstr>Stereotype Threat (ST) Responses</vt:lpstr>
      <vt:lpstr>Stereotype Threat (ST) Responses </vt:lpstr>
      <vt:lpstr>Stereotype Threat (ST)  Microaggression: Reducing Harm</vt:lpstr>
      <vt:lpstr>Stereotype Threat (ST)  Microaggression: Reducing Harm</vt:lpstr>
      <vt:lpstr>Stereotype Threat (ST) &amp; Microaggression: Reducing Harm</vt:lpstr>
      <vt:lpstr>Activity</vt:lpstr>
      <vt:lpstr>PowerPoint Presentation</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Cultural Competency Through Understanding Stereotype Threat and Microagression</dc:title>
  <dc:creator>Andrea Rodriguez</dc:creator>
  <cp:lastModifiedBy>Alexandra Shirey</cp:lastModifiedBy>
  <cp:revision>225</cp:revision>
  <cp:lastPrinted>2014-09-07T22:50:32Z</cp:lastPrinted>
  <dcterms:created xsi:type="dcterms:W3CDTF">2013-01-26T17:52:51Z</dcterms:created>
  <dcterms:modified xsi:type="dcterms:W3CDTF">2018-05-17T12:41:27Z</dcterms:modified>
</cp:coreProperties>
</file>