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6"/>
  </p:notesMasterIdLst>
  <p:handoutMasterIdLst>
    <p:handoutMasterId r:id="rId27"/>
  </p:handoutMasterIdLst>
  <p:sldIdLst>
    <p:sldId id="310" r:id="rId2"/>
    <p:sldId id="312" r:id="rId3"/>
    <p:sldId id="273" r:id="rId4"/>
    <p:sldId id="313" r:id="rId5"/>
    <p:sldId id="321" r:id="rId6"/>
    <p:sldId id="282" r:id="rId7"/>
    <p:sldId id="287" r:id="rId8"/>
    <p:sldId id="298" r:id="rId9"/>
    <p:sldId id="315" r:id="rId10"/>
    <p:sldId id="300" r:id="rId11"/>
    <p:sldId id="302" r:id="rId12"/>
    <p:sldId id="311" r:id="rId13"/>
    <p:sldId id="305" r:id="rId14"/>
    <p:sldId id="301" r:id="rId15"/>
    <p:sldId id="303" r:id="rId16"/>
    <p:sldId id="304" r:id="rId17"/>
    <p:sldId id="319" r:id="rId18"/>
    <p:sldId id="320" r:id="rId19"/>
    <p:sldId id="317" r:id="rId20"/>
    <p:sldId id="318" r:id="rId21"/>
    <p:sldId id="306" r:id="rId22"/>
    <p:sldId id="307" r:id="rId23"/>
    <p:sldId id="309" r:id="rId24"/>
    <p:sldId id="314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70C"/>
    <a:srgbClr val="95F963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2320" autoAdjust="0"/>
  </p:normalViewPr>
  <p:slideViewPr>
    <p:cSldViewPr>
      <p:cViewPr varScale="1">
        <p:scale>
          <a:sx n="60" d="100"/>
          <a:sy n="60" d="100"/>
        </p:scale>
        <p:origin x="17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17192-5BD2-44AC-839F-C75B93428137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85E2C-7AE0-45F9-9D8C-875A5D25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7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D097B2-B312-492B-A253-3136B4666E4A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CD0B3E4-C248-4DF1-A8E4-C9A9288135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66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JB: Referral process used to be more cumbersome than writing a ticket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Quota system= bad news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KM: Discuss forms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84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666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KM start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JB: describe initial message from RJ people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KM: heard it was like RJ Cheerleaders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JB: What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57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2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568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273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6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Humanizing police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Everyone’s perspective changes, offender feels seen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 bring clarity and gravity to circumstances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86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officer feedback considered to maintain the quality of the process.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appropriate participation (avoid lecturing, punitive language)- liaisons help.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157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 stories cases</a:t>
            </a:r>
          </a:p>
          <a:p>
            <a:r>
              <a:rPr lang="en-US" dirty="0"/>
              <a:t>Positive recognition for Officers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23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105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387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93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90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6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33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2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31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liaison program started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JB: What liaisons do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Participate in conferences if referring officer can’t/ doesn’t want to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Educate peers about what cases are good for RJ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Eyes and ears around the department – are there any negative impressions of RJ floating around?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Support staff on reviewing cases (AW example)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19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B3E4-C248-4DF1-A8E4-C9A92881355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6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9BB260E-EEE2-425B-BCB6-6D071A0D9976}" type="datetimeFigureOut">
              <a:rPr lang="en-US" smtClean="0"/>
              <a:pPr/>
              <a:t>10/25/2018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1436698-94D8-4862-8544-CBB89A52B7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6TbASgeeBI" TargetMode="External"/><Relationship Id="rId2" Type="http://schemas.openxmlformats.org/officeDocument/2006/relationships/hyperlink" Target="https://www.youtube.com/watch?v=R9tl4YmYYn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utreach.penlink.com/lcj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ate2\Documents\LCJP_Logo\LCJP_HiRez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685800"/>
            <a:ext cx="6553200" cy="27828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500" y="38862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Bridging the Divide:</a:t>
            </a:r>
          </a:p>
          <a:p>
            <a:pPr algn="ctr"/>
            <a:r>
              <a:rPr lang="en-US" sz="4000" dirty="0">
                <a:latin typeface="+mj-lt"/>
              </a:rPr>
              <a:t>Partnership with Police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4C4087-E327-420F-A46F-5A05AFC9E8FE}"/>
              </a:ext>
            </a:extLst>
          </p:cNvPr>
          <p:cNvSpPr txBox="1"/>
          <p:nvPr/>
        </p:nvSpPr>
        <p:spPr>
          <a:xfrm>
            <a:off x="1752600" y="6172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Kathleen McGoey, Sgt. James Brown &amp; Abby Whipple</a:t>
            </a:r>
          </a:p>
        </p:txBody>
      </p:sp>
    </p:spTree>
    <p:extLst>
      <p:ext uri="{BB962C8B-B14F-4D97-AF65-F5344CB8AC3E}">
        <p14:creationId xmlns:p14="http://schemas.microsoft.com/office/powerpoint/2010/main" val="896951260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522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Do: Streamline the RJ referral process</a:t>
            </a:r>
            <a:br>
              <a:rPr lang="en-US" dirty="0"/>
            </a:br>
            <a:r>
              <a:rPr lang="en-US" dirty="0"/>
              <a:t>Don’t: Create extra work for officers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7851" r="17751" b="7111"/>
          <a:stretch/>
        </p:blipFill>
        <p:spPr bwMode="auto">
          <a:xfrm>
            <a:off x="304800" y="1497214"/>
            <a:ext cx="4091011" cy="508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E3FC9DF-3D26-42DD-9873-1687161C72B2}"/>
              </a:ext>
            </a:extLst>
          </p:cNvPr>
          <p:cNvSpPr/>
          <p:nvPr/>
        </p:nvSpPr>
        <p:spPr>
          <a:xfrm>
            <a:off x="685800" y="6400800"/>
            <a:ext cx="3458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Stand-Alone Referral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3BE63-5553-4059-9135-511F606A0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22" y="1585824"/>
            <a:ext cx="3670978" cy="47506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4B1DBB-60DE-4985-9E90-02205282281E}"/>
              </a:ext>
            </a:extLst>
          </p:cNvPr>
          <p:cNvSpPr/>
          <p:nvPr/>
        </p:nvSpPr>
        <p:spPr>
          <a:xfrm>
            <a:off x="5029200" y="6396335"/>
            <a:ext cx="3786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Victim / Offender Half-Sheet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402D8A-84F3-4310-915C-690E713BF4A2}"/>
              </a:ext>
            </a:extLst>
          </p:cNvPr>
          <p:cNvSpPr txBox="1">
            <a:spLocks/>
          </p:cNvSpPr>
          <p:nvPr/>
        </p:nvSpPr>
        <p:spPr>
          <a:xfrm>
            <a:off x="0" y="224134"/>
            <a:ext cx="889678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8157232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45" y="5862918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“Criteria for LCJP” Pocket Reminders</a:t>
            </a:r>
          </a:p>
        </p:txBody>
      </p:sp>
      <p:pic>
        <p:nvPicPr>
          <p:cNvPr id="4" name="Content Placeholder 3" descr="pic referral card.tiff"/>
          <p:cNvPicPr>
            <a:picLocks noGrp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800600" y="2011680"/>
            <a:ext cx="3124200" cy="378237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pic 2 referral card.tiff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981200"/>
            <a:ext cx="3342957" cy="379761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26286926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1E3E8268-B53B-453E-B5BD-13F56A4E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38" y="1066800"/>
            <a:ext cx="5308261" cy="30524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/>
              <a:t>Don’t: Insist that ALL cases should go to RJ</a:t>
            </a:r>
          </a:p>
        </p:txBody>
      </p:sp>
      <p:pic>
        <p:nvPicPr>
          <p:cNvPr id="1028" name="Picture 4" descr="Image result for cheerleader">
            <a:extLst>
              <a:ext uri="{FF2B5EF4-FFF2-40B4-BE49-F238E27FC236}">
                <a16:creationId xmlns:a16="http://schemas.microsoft.com/office/drawing/2014/main" id="{C389A0A6-FC6A-4A32-BB98-B0D9C77F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60" y="994639"/>
            <a:ext cx="2339940" cy="306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1">
            <a:extLst>
              <a:ext uri="{FF2B5EF4-FFF2-40B4-BE49-F238E27FC236}">
                <a16:creationId xmlns:a16="http://schemas.microsoft.com/office/drawing/2014/main" id="{E49F7FD7-FA0B-4C4F-B237-691DE12442FE}"/>
              </a:ext>
            </a:extLst>
          </p:cNvPr>
          <p:cNvSpPr txBox="1">
            <a:spLocks/>
          </p:cNvSpPr>
          <p:nvPr/>
        </p:nvSpPr>
        <p:spPr>
          <a:xfrm>
            <a:off x="3964015" y="3962400"/>
            <a:ext cx="5308261" cy="305246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Do: Explain how RJ is beneficial for certain types of cases and scenarios</a:t>
            </a:r>
          </a:p>
        </p:txBody>
      </p:sp>
      <p:pic>
        <p:nvPicPr>
          <p:cNvPr id="1030" name="Picture 6" descr="Image result for more tools in the toolbox">
            <a:extLst>
              <a:ext uri="{FF2B5EF4-FFF2-40B4-BE49-F238E27FC236}">
                <a16:creationId xmlns:a16="http://schemas.microsoft.com/office/drawing/2014/main" id="{4EFE5D2F-EB45-4C0A-A3C5-8F4E7090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3962400"/>
            <a:ext cx="2890804" cy="28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28E7F4-C261-4CC1-B044-BABB581F2DB4}"/>
              </a:ext>
            </a:extLst>
          </p:cNvPr>
          <p:cNvSpPr txBox="1"/>
          <p:nvPr/>
        </p:nvSpPr>
        <p:spPr>
          <a:xfrm rot="1595479">
            <a:off x="555070" y="5644324"/>
            <a:ext cx="265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Relationships</a:t>
            </a:r>
          </a:p>
        </p:txBody>
      </p:sp>
    </p:spTree>
    <p:extLst>
      <p:ext uri="{BB962C8B-B14F-4D97-AF65-F5344CB8AC3E}">
        <p14:creationId xmlns:p14="http://schemas.microsoft.com/office/powerpoint/2010/main" val="1158860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ongmont safety and justice center">
            <a:extLst>
              <a:ext uri="{FF2B5EF4-FFF2-40B4-BE49-F238E27FC236}">
                <a16:creationId xmlns:a16="http://schemas.microsoft.com/office/drawing/2014/main" id="{5661B63E-971B-4A4A-ABBE-DC6248ED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14478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BB1A86-3C63-4E1F-93A2-2169F1A593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80" y="3459480"/>
            <a:ext cx="4714240" cy="353568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8A271CA-3622-4937-A528-A05A369F5315}"/>
              </a:ext>
            </a:extLst>
          </p:cNvPr>
          <p:cNvSpPr txBox="1">
            <a:spLocks/>
          </p:cNvSpPr>
          <p:nvPr/>
        </p:nvSpPr>
        <p:spPr>
          <a:xfrm>
            <a:off x="762000" y="228600"/>
            <a:ext cx="8376920" cy="990600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Don’t: Introduce yourself once and call it good</a:t>
            </a:r>
            <a:br>
              <a:rPr lang="en-US" dirty="0"/>
            </a:br>
            <a:r>
              <a:rPr lang="en-US" dirty="0"/>
              <a:t>Do: Maintain presence and establish trust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33CD32-FC02-4692-97DF-408AD8833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2600" y="588264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LCJP’s CRJ Program Office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EDE18-4A21-43F5-A582-56FAEB9D0954}"/>
              </a:ext>
            </a:extLst>
          </p:cNvPr>
          <p:cNvSpPr/>
          <p:nvPr/>
        </p:nvSpPr>
        <p:spPr>
          <a:xfrm>
            <a:off x="294640" y="381000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42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6F3D8-BDDF-4AC4-B790-9D61233B1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524000"/>
            <a:ext cx="6908800" cy="51816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E376956-0E27-434C-8DF7-1516064E1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LPD Briefings</a:t>
            </a:r>
          </a:p>
        </p:txBody>
      </p:sp>
    </p:spTree>
    <p:extLst>
      <p:ext uri="{BB962C8B-B14F-4D97-AF65-F5344CB8AC3E}">
        <p14:creationId xmlns:p14="http://schemas.microsoft.com/office/powerpoint/2010/main" val="88509266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Officer Appreciation Day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4E6666-EB8D-4525-BF02-FAED899F1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86" y="1600200"/>
            <a:ext cx="3303301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389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0BCCB96-F1CD-4105-B7B6-91EA76202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28" y="1752600"/>
            <a:ext cx="4594559" cy="1891116"/>
          </a:xfrm>
        </p:spPr>
        <p:txBody>
          <a:bodyPr>
            <a:noAutofit/>
          </a:bodyPr>
          <a:lstStyle/>
          <a:p>
            <a:br>
              <a:rPr lang="en-US" sz="3200" dirty="0"/>
            </a:br>
            <a:r>
              <a:rPr lang="en-US" sz="3200" dirty="0"/>
              <a:t>Don’t: Show up with unreasonable expectations. Do: Get to know your audience.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6465BD-03AF-456D-8929-D9C22E15C0C4}"/>
              </a:ext>
            </a:extLst>
          </p:cNvPr>
          <p:cNvSpPr txBox="1">
            <a:spLocks/>
          </p:cNvSpPr>
          <p:nvPr/>
        </p:nvSpPr>
        <p:spPr>
          <a:xfrm>
            <a:off x="377952" y="161544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563D7-BFB3-4D10-96D6-3C96A734E2FC}"/>
              </a:ext>
            </a:extLst>
          </p:cNvPr>
          <p:cNvSpPr/>
          <p:nvPr/>
        </p:nvSpPr>
        <p:spPr>
          <a:xfrm>
            <a:off x="54640" y="1639669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34448E70-6258-490F-91D4-236BAF348DFD}"/>
              </a:ext>
            </a:extLst>
          </p:cNvPr>
          <p:cNvSpPr txBox="1">
            <a:spLocks/>
          </p:cNvSpPr>
          <p:nvPr/>
        </p:nvSpPr>
        <p:spPr>
          <a:xfrm>
            <a:off x="643128" y="4429661"/>
            <a:ext cx="4919472" cy="186826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Do: Value police discretion. </a:t>
            </a:r>
            <a:br>
              <a:rPr lang="en-US" sz="3200" dirty="0"/>
            </a:br>
            <a:r>
              <a:rPr lang="en-US" sz="3200" dirty="0"/>
              <a:t>Don’t: Compromise on fidelity to RJ practices &amp; principles. Be consistent!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545C25-7B0E-4086-A588-397A9070D5B3}"/>
              </a:ext>
            </a:extLst>
          </p:cNvPr>
          <p:cNvSpPr/>
          <p:nvPr/>
        </p:nvSpPr>
        <p:spPr>
          <a:xfrm>
            <a:off x="109189" y="4397736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4C83A281-0672-4878-9952-06941B0C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2" y="3840743"/>
            <a:ext cx="3440422" cy="280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83B144-EBC6-4D4C-A156-E5951E1CF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65" y="304800"/>
            <a:ext cx="2521488" cy="1929373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B0C23ED6-90A8-4F17-900B-64ACFCAD8B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12" y="1909637"/>
            <a:ext cx="2521488" cy="189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77807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E023E1-AC03-4662-B4F9-AAC076ADEC0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0" y="1921609"/>
            <a:ext cx="8740976" cy="3610295"/>
          </a:xfr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6465BD-03AF-456D-8929-D9C22E15C0C4}"/>
              </a:ext>
            </a:extLst>
          </p:cNvPr>
          <p:cNvSpPr txBox="1">
            <a:spLocks/>
          </p:cNvSpPr>
          <p:nvPr/>
        </p:nvSpPr>
        <p:spPr>
          <a:xfrm>
            <a:off x="377952" y="161544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563D7-BFB3-4D10-96D6-3C96A734E2FC}"/>
              </a:ext>
            </a:extLst>
          </p:cNvPr>
          <p:cNvSpPr/>
          <p:nvPr/>
        </p:nvSpPr>
        <p:spPr>
          <a:xfrm>
            <a:off x="207040" y="304800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0A587E-0260-4E4B-97DB-0E79965BBCAA}"/>
              </a:ext>
            </a:extLst>
          </p:cNvPr>
          <p:cNvSpPr txBox="1">
            <a:spLocks/>
          </p:cNvSpPr>
          <p:nvPr/>
        </p:nvSpPr>
        <p:spPr>
          <a:xfrm>
            <a:off x="914400" y="266700"/>
            <a:ext cx="837692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Do: Get officers into well-facilitated RJ conferences ASAP.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A25A3A5-3E80-4D27-B0B2-163F498FFE65}"/>
              </a:ext>
            </a:extLst>
          </p:cNvPr>
          <p:cNvSpPr txBox="1">
            <a:spLocks/>
          </p:cNvSpPr>
          <p:nvPr/>
        </p:nvSpPr>
        <p:spPr>
          <a:xfrm>
            <a:off x="914400" y="5600700"/>
            <a:ext cx="837692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Don’t: Try to get officers to be someone they’re not. </a:t>
            </a:r>
          </a:p>
        </p:txBody>
      </p:sp>
    </p:spTree>
    <p:extLst>
      <p:ext uri="{BB962C8B-B14F-4D97-AF65-F5344CB8AC3E}">
        <p14:creationId xmlns:p14="http://schemas.microsoft.com/office/powerpoint/2010/main" val="1911332119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DD9B-773A-46F7-B0E1-3A6A2F0E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take a break">
            <a:extLst>
              <a:ext uri="{FF2B5EF4-FFF2-40B4-BE49-F238E27FC236}">
                <a16:creationId xmlns:a16="http://schemas.microsoft.com/office/drawing/2014/main" id="{6FB81FE2-773C-4721-80B1-0E09E13DC89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31736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C6465BD-03AF-456D-8929-D9C22E15C0C4}"/>
              </a:ext>
            </a:extLst>
          </p:cNvPr>
          <p:cNvSpPr txBox="1">
            <a:spLocks/>
          </p:cNvSpPr>
          <p:nvPr/>
        </p:nvSpPr>
        <p:spPr>
          <a:xfrm>
            <a:off x="377952" y="1615440"/>
            <a:ext cx="8153400" cy="9906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C563D7-BFB3-4D10-96D6-3C96A734E2FC}"/>
              </a:ext>
            </a:extLst>
          </p:cNvPr>
          <p:cNvSpPr/>
          <p:nvPr/>
        </p:nvSpPr>
        <p:spPr>
          <a:xfrm>
            <a:off x="609600" y="5391834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0A587E-0260-4E4B-97DB-0E79965BBCAA}"/>
              </a:ext>
            </a:extLst>
          </p:cNvPr>
          <p:cNvSpPr txBox="1">
            <a:spLocks/>
          </p:cNvSpPr>
          <p:nvPr/>
        </p:nvSpPr>
        <p:spPr>
          <a:xfrm>
            <a:off x="1371600" y="4572000"/>
            <a:ext cx="10210800" cy="22860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Do: Give &amp; receive feedback. </a:t>
            </a:r>
          </a:p>
          <a:p>
            <a:r>
              <a:rPr lang="en-US" dirty="0"/>
              <a:t>Don’t: Blow it off. </a:t>
            </a:r>
          </a:p>
        </p:txBody>
      </p:sp>
      <p:pic>
        <p:nvPicPr>
          <p:cNvPr id="12290" name="Picture 2" descr="Image result for feedback">
            <a:extLst>
              <a:ext uri="{FF2B5EF4-FFF2-40B4-BE49-F238E27FC236}">
                <a16:creationId xmlns:a16="http://schemas.microsoft.com/office/drawing/2014/main" id="{2B6FB036-A365-4103-BB7A-5C279777021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474425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9AD9-8616-444A-A428-B31C45185A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24400" y="1676400"/>
            <a:ext cx="4422648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Population: 95,000</a:t>
            </a:r>
          </a:p>
          <a:p>
            <a:r>
              <a:rPr lang="en-US" dirty="0"/>
              <a:t>Demographics:</a:t>
            </a:r>
          </a:p>
          <a:p>
            <a:pPr lvl="1"/>
            <a:r>
              <a:rPr lang="en-US" dirty="0"/>
              <a:t>67% White</a:t>
            </a:r>
          </a:p>
          <a:p>
            <a:pPr lvl="1"/>
            <a:r>
              <a:rPr lang="en-US" dirty="0"/>
              <a:t>26% Hispanic/Latino</a:t>
            </a:r>
          </a:p>
          <a:p>
            <a:pPr lvl="1"/>
            <a:r>
              <a:rPr lang="en-US" dirty="0"/>
              <a:t>7% All other race/ethnicities</a:t>
            </a:r>
          </a:p>
          <a:p>
            <a:r>
              <a:rPr lang="en-US" dirty="0"/>
              <a:t>Longmont Police Dept. (LPD): 155 sworn officers + Admin</a:t>
            </a:r>
          </a:p>
          <a:p>
            <a:r>
              <a:rPr lang="en-US" dirty="0"/>
              <a:t>1994: LCJP founded as Teaching Peace</a:t>
            </a:r>
          </a:p>
          <a:p>
            <a:r>
              <a:rPr lang="en-US" dirty="0"/>
              <a:t>LCJP: Staff of 5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ACE603-143C-4C5A-8660-BA3F45821262}"/>
              </a:ext>
            </a:extLst>
          </p:cNvPr>
          <p:cNvSpPr txBox="1">
            <a:spLocks/>
          </p:cNvSpPr>
          <p:nvPr/>
        </p:nvSpPr>
        <p:spPr>
          <a:xfrm>
            <a:off x="644652" y="179832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Longmont, Colorado</a:t>
            </a:r>
          </a:p>
        </p:txBody>
      </p:sp>
      <p:pic>
        <p:nvPicPr>
          <p:cNvPr id="5" name="Picture 2" descr="Image result for colorado map">
            <a:extLst>
              <a:ext uri="{FF2B5EF4-FFF2-40B4-BE49-F238E27FC236}">
                <a16:creationId xmlns:a16="http://schemas.microsoft.com/office/drawing/2014/main" id="{3834C8F7-6F59-4D52-87D5-426CF30D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2048256"/>
            <a:ext cx="4542154" cy="336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838C1B-62BE-4F7F-A863-2CE354476E3D}"/>
              </a:ext>
            </a:extLst>
          </p:cNvPr>
          <p:cNvCxnSpPr/>
          <p:nvPr/>
        </p:nvCxnSpPr>
        <p:spPr>
          <a:xfrm flipH="1">
            <a:off x="2692296" y="1652016"/>
            <a:ext cx="1447800" cy="1143000"/>
          </a:xfrm>
          <a:prstGeom prst="straightConnector1">
            <a:avLst/>
          </a:prstGeom>
          <a:ln w="76200" cap="flat" cmpd="sng" algn="ctr">
            <a:solidFill>
              <a:srgbClr val="00070C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AutoShape 2" descr="Image result for teaching peace longmont">
            <a:extLst>
              <a:ext uri="{FF2B5EF4-FFF2-40B4-BE49-F238E27FC236}">
                <a16:creationId xmlns:a16="http://schemas.microsoft.com/office/drawing/2014/main" id="{5DB14199-13E0-4820-964A-865EF90FB6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Image result for teaching peace longmont">
            <a:extLst>
              <a:ext uri="{FF2B5EF4-FFF2-40B4-BE49-F238E27FC236}">
                <a16:creationId xmlns:a16="http://schemas.microsoft.com/office/drawing/2014/main" id="{7F41A04C-F933-41E9-B854-04ED7CC11B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Image result for teaching peace longmont">
            <a:extLst>
              <a:ext uri="{FF2B5EF4-FFF2-40B4-BE49-F238E27FC236}">
                <a16:creationId xmlns:a16="http://schemas.microsoft.com/office/drawing/2014/main" id="{A1362A37-A1F2-4355-9568-A83EBC7C96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Image result for teaching peace longmont">
            <a:extLst>
              <a:ext uri="{FF2B5EF4-FFF2-40B4-BE49-F238E27FC236}">
                <a16:creationId xmlns:a16="http://schemas.microsoft.com/office/drawing/2014/main" id="{AD19673A-84EF-41E3-BE58-577F1D2365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55920" y="5105400"/>
            <a:ext cx="1325880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22922A-31D1-4474-85F7-EC94F9E8B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38" y="5408893"/>
            <a:ext cx="1071562" cy="144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115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4B14CC-14BE-41B9-BB7E-25031249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300" y="4876800"/>
            <a:ext cx="4610100" cy="990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Don’t: Underestimate the </a:t>
            </a:r>
            <a:r>
              <a:rPr lang="en-US" dirty="0">
                <a:hlinkClick r:id="rId2"/>
              </a:rPr>
              <a:t>voices</a:t>
            </a:r>
            <a:r>
              <a:rPr lang="en-US" dirty="0"/>
              <a:t> of line officers.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EF26B8-7AB5-451C-A88D-AAC3AA1217A7}"/>
              </a:ext>
            </a:extLst>
          </p:cNvPr>
          <p:cNvSpPr/>
          <p:nvPr/>
        </p:nvSpPr>
        <p:spPr>
          <a:xfrm>
            <a:off x="207040" y="304800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ECC6D-3B09-4201-931F-3E946AF58CEB}"/>
              </a:ext>
            </a:extLst>
          </p:cNvPr>
          <p:cNvSpPr/>
          <p:nvPr/>
        </p:nvSpPr>
        <p:spPr>
          <a:xfrm>
            <a:off x="283240" y="1642408"/>
            <a:ext cx="48983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Do: Seek buy-in and </a:t>
            </a:r>
            <a:r>
              <a:rPr lang="en-US" sz="4000" dirty="0">
                <a:hlinkClick r:id="rId3"/>
              </a:rPr>
              <a:t>support</a:t>
            </a:r>
            <a:r>
              <a:rPr lang="en-US" sz="4000" dirty="0"/>
              <a:t> from police leadership.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CAC09C-52EA-4C7A-98CC-C3B595FCEEE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301" y="1470971"/>
            <a:ext cx="4210699" cy="302482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67EC2D3-E827-44F5-8FBB-E7C728BCD3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t="5038" r="12083" b="7407"/>
          <a:stretch/>
        </p:blipFill>
        <p:spPr bwMode="auto">
          <a:xfrm>
            <a:off x="87691" y="4060113"/>
            <a:ext cx="4176938" cy="272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898F4B-9EA9-4E76-8240-033DB02E5ADC}"/>
              </a:ext>
            </a:extLst>
          </p:cNvPr>
          <p:cNvSpPr txBox="1">
            <a:spLocks/>
          </p:cNvSpPr>
          <p:nvPr/>
        </p:nvSpPr>
        <p:spPr>
          <a:xfrm>
            <a:off x="2895600" y="3691592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chemeClr val="bg1"/>
                </a:solidFill>
              </a:rPr>
              <a:t>Public Safety Chief Mike Butler</a:t>
            </a:r>
          </a:p>
        </p:txBody>
      </p:sp>
    </p:spTree>
    <p:extLst>
      <p:ext uri="{BB962C8B-B14F-4D97-AF65-F5344CB8AC3E}">
        <p14:creationId xmlns:p14="http://schemas.microsoft.com/office/powerpoint/2010/main" val="308459794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Do: Share success stories. </a:t>
            </a:r>
            <a:br>
              <a:rPr lang="en-US" dirty="0"/>
            </a:br>
            <a:r>
              <a:rPr lang="en-US" dirty="0"/>
              <a:t>Don’t: Rely only on numbers.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22519" r="28250" b="10815"/>
          <a:stretch/>
        </p:blipFill>
        <p:spPr bwMode="auto">
          <a:xfrm>
            <a:off x="2514600" y="1600200"/>
            <a:ext cx="4436025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06DB44-1BC0-4C41-B949-59170949FE78}"/>
              </a:ext>
            </a:extLst>
          </p:cNvPr>
          <p:cNvSpPr/>
          <p:nvPr/>
        </p:nvSpPr>
        <p:spPr>
          <a:xfrm>
            <a:off x="207040" y="304800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9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CAA69-BDCF-43F3-ADC9-7D11C3229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447800"/>
            <a:ext cx="2699455" cy="1799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A6CA1-C111-4BEB-B5CE-F5C9AA98E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683760"/>
            <a:ext cx="28956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4262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C25C3DA-D012-4CB9-93A7-96D98D630B3A}"/>
              </a:ext>
            </a:extLst>
          </p:cNvPr>
          <p:cNvSpPr txBox="1">
            <a:spLocks/>
          </p:cNvSpPr>
          <p:nvPr/>
        </p:nvSpPr>
        <p:spPr>
          <a:xfrm>
            <a:off x="990600" y="228600"/>
            <a:ext cx="815340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Don’t: Give up. </a:t>
            </a:r>
            <a:br>
              <a:rPr lang="en-US" dirty="0"/>
            </a:br>
            <a:r>
              <a:rPr lang="en-US" dirty="0"/>
              <a:t>Do: Seek advocates, allies, stakeholders.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7F310-9C0B-4A5F-8B68-2C44615DA0D5}"/>
              </a:ext>
            </a:extLst>
          </p:cNvPr>
          <p:cNvSpPr/>
          <p:nvPr/>
        </p:nvSpPr>
        <p:spPr>
          <a:xfrm>
            <a:off x="207040" y="304800"/>
            <a:ext cx="809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4B0F6A-2CE2-4156-BE2C-F975DE15298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01" y="3733800"/>
            <a:ext cx="4038601" cy="269240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61D5DB-9F69-4769-9624-B6103F15F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447800"/>
            <a:ext cx="3429000" cy="228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FC48BD-1C07-4717-AA93-337AD8F39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255520"/>
            <a:ext cx="4064000" cy="304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7780B4E-9BE5-408B-A8AE-8BCDEC702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52600" y="60960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70C"/>
                </a:solidFill>
              </a:rPr>
              <a:t>Frederick, Colorado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1A4A1F5-5D93-4DD5-AFF2-92FBA5CCFDBB}"/>
              </a:ext>
            </a:extLst>
          </p:cNvPr>
          <p:cNvSpPr txBox="1">
            <a:spLocks/>
          </p:cNvSpPr>
          <p:nvPr/>
        </p:nvSpPr>
        <p:spPr>
          <a:xfrm>
            <a:off x="2755901" y="51562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070C"/>
                </a:solidFill>
              </a:rPr>
              <a:t>Casper, Wyoming</a:t>
            </a:r>
          </a:p>
        </p:txBody>
      </p:sp>
    </p:spTree>
    <p:extLst>
      <p:ext uri="{BB962C8B-B14F-4D97-AF65-F5344CB8AC3E}">
        <p14:creationId xmlns:p14="http://schemas.microsoft.com/office/powerpoint/2010/main" val="4170223329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5181600"/>
          </a:xfrm>
        </p:spPr>
        <p:txBody>
          <a:bodyPr>
            <a:normAutofit fontScale="92500"/>
          </a:bodyPr>
          <a:lstStyle/>
          <a:p>
            <a:r>
              <a:rPr lang="en-US" dirty="0"/>
              <a:t>Form groups of 3</a:t>
            </a:r>
          </a:p>
          <a:p>
            <a:r>
              <a:rPr lang="en-US" dirty="0"/>
              <a:t>Discuss: How does this presentation relate to your community/program?</a:t>
            </a:r>
          </a:p>
          <a:p>
            <a:r>
              <a:rPr lang="en-US" dirty="0"/>
              <a:t>Identify your/your program’s next step in involving police</a:t>
            </a:r>
          </a:p>
          <a:p>
            <a:pPr lvl="1"/>
            <a:r>
              <a:rPr lang="en-US" dirty="0"/>
              <a:t>Who are the relevant stakeholders? </a:t>
            </a:r>
          </a:p>
          <a:p>
            <a:pPr lvl="1"/>
            <a:r>
              <a:rPr lang="en-US" dirty="0"/>
              <a:t>What are the possible barriers? </a:t>
            </a:r>
          </a:p>
          <a:p>
            <a:pPr lvl="1"/>
            <a:r>
              <a:rPr lang="en-US" dirty="0"/>
              <a:t>Who are your allies / advocates? Who has shared goals? </a:t>
            </a:r>
          </a:p>
          <a:p>
            <a:r>
              <a:rPr lang="en-US" dirty="0"/>
              <a:t>Come back together in large group</a:t>
            </a:r>
          </a:p>
          <a:p>
            <a:pPr lvl="1"/>
            <a:r>
              <a:rPr lang="en-US" dirty="0"/>
              <a:t>Action steps?</a:t>
            </a:r>
          </a:p>
          <a:p>
            <a:pPr lvl="1"/>
            <a:r>
              <a:rPr lang="en-US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44743-611C-48FA-9F54-BC9F2F20A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56" y="259080"/>
            <a:ext cx="3344144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498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2BB1E-D02E-4919-8841-7B4F8255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0C986-AA69-426F-9EFD-E16669C7440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r>
              <a:rPr lang="en-US" dirty="0"/>
              <a:t>If you would like the slides emailed to you, please sign up or leave your business card</a:t>
            </a:r>
          </a:p>
          <a:p>
            <a:r>
              <a:rPr lang="en-US" dirty="0"/>
              <a:t>For more information about LCJP &amp; partnering with police, please contact us! </a:t>
            </a:r>
          </a:p>
          <a:p>
            <a:pPr lvl="1"/>
            <a:r>
              <a:rPr lang="en-US" sz="1800" dirty="0">
                <a:solidFill>
                  <a:srgbClr val="00070C"/>
                </a:solidFill>
              </a:rPr>
              <a:t>Kathleen@lcjp.org    303-776-1527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41B25-B3EF-481F-9F48-BD9C96DC2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86200"/>
            <a:ext cx="7620000" cy="40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3166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F1C377B8-0F5C-4F71-9824-440F2036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2800"/>
              <a:t>Longmont Community Justice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5A0F-A15B-4FCF-A248-A00F128955B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859838" cy="1371600"/>
          </a:xfrm>
          <a:solidFill>
            <a:schemeClr val="accent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3200" dirty="0">
                <a:solidFill>
                  <a:srgbClr val="002060"/>
                </a:solidFill>
              </a:rPr>
              <a:t>LCJP builds community through collaborative and inclusive restorative practices and gives people the opportunity to heal and create justice in their community and the world.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en-US" dirty="0"/>
          </a:p>
        </p:txBody>
      </p:sp>
      <p:pic>
        <p:nvPicPr>
          <p:cNvPr id="29700" name="Picture 6" descr="C:\Users\State2\Documents\LCJP_Logo\LCJP_HiRezLogo.jpg">
            <a:extLst>
              <a:ext uri="{FF2B5EF4-FFF2-40B4-BE49-F238E27FC236}">
                <a16:creationId xmlns:a16="http://schemas.microsoft.com/office/drawing/2014/main" id="{4DEC62AF-9EEA-4025-A31E-0E3F0057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911" y="282893"/>
            <a:ext cx="175855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84D3E2-CC99-44D4-8AC2-05936E5487E9}"/>
              </a:ext>
            </a:extLst>
          </p:cNvPr>
          <p:cNvSpPr/>
          <p:nvPr/>
        </p:nvSpPr>
        <p:spPr>
          <a:xfrm>
            <a:off x="0" y="3276600"/>
            <a:ext cx="3048000" cy="29546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90"/>
                </a:solidFill>
              </a:rPr>
              <a:t>Community Restorative Justice</a:t>
            </a:r>
          </a:p>
          <a:p>
            <a:pPr algn="ctr" eaLnBrk="1" hangingPunct="1">
              <a:defRPr/>
            </a:pPr>
            <a:endParaRPr lang="en-US" sz="2400" dirty="0">
              <a:solidFill>
                <a:srgbClr val="000090"/>
              </a:solidFill>
            </a:endParaRPr>
          </a:p>
          <a:p>
            <a:pPr marL="457200" indent="-457200" algn="ctr" eaLnBrk="1" hangingPunct="1">
              <a:buFont typeface="+mj-lt"/>
              <a:buAutoNum type="arabicPeriod"/>
              <a:defRPr/>
            </a:pP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6FD529-2127-4D88-9524-30A9F180A9A1}"/>
              </a:ext>
            </a:extLst>
          </p:cNvPr>
          <p:cNvSpPr/>
          <p:nvPr/>
        </p:nvSpPr>
        <p:spPr>
          <a:xfrm>
            <a:off x="3058049" y="3293745"/>
            <a:ext cx="3048000" cy="2954655"/>
          </a:xfrm>
          <a:prstGeom prst="rect">
            <a:avLst/>
          </a:prstGeom>
          <a:solidFill>
            <a:srgbClr val="FFFF00"/>
          </a:solidFill>
          <a:ln>
            <a:solidFill>
              <a:schemeClr val="accent5"/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90"/>
                </a:solidFill>
              </a:rPr>
              <a:t>Restorative Practices in Schools</a:t>
            </a:r>
          </a:p>
          <a:p>
            <a:pPr algn="ctr" eaLnBrk="1" hangingPunct="1">
              <a:defRPr/>
            </a:pPr>
            <a:endParaRPr lang="en-US" sz="2400" dirty="0">
              <a:solidFill>
                <a:srgbClr val="000090"/>
              </a:solidFill>
            </a:endParaRPr>
          </a:p>
          <a:p>
            <a:pPr marL="457200" indent="-457200" algn="ctr" eaLnBrk="1" hangingPunct="1">
              <a:buFont typeface="+mj-lt"/>
              <a:buAutoNum type="arabicPeriod"/>
              <a:defRPr/>
            </a:pP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8C09F7-5887-459B-9DFE-92AFA4B09CB1}"/>
              </a:ext>
            </a:extLst>
          </p:cNvPr>
          <p:cNvSpPr/>
          <p:nvPr/>
        </p:nvSpPr>
        <p:spPr>
          <a:xfrm>
            <a:off x="6096000" y="3335179"/>
            <a:ext cx="3048000" cy="2954655"/>
          </a:xfrm>
          <a:prstGeom prst="rect">
            <a:avLst/>
          </a:prstGeom>
          <a:solidFill>
            <a:schemeClr val="accent2"/>
          </a:solidFill>
          <a:ln>
            <a:solidFill>
              <a:schemeClr val="accent5"/>
            </a:solidFill>
          </a:ln>
          <a:effectLst>
            <a:outerShdw blurRad="38100" dist="30000" dir="5400000" rotWithShape="0">
              <a:srgbClr val="000000">
                <a:alpha val="45000"/>
              </a:srgbClr>
            </a:outerShdw>
            <a:softEdge rad="317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endParaRPr lang="en-US" sz="2400" b="1" dirty="0">
              <a:solidFill>
                <a:srgbClr val="000090"/>
              </a:solidFill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90"/>
                </a:solidFill>
              </a:rPr>
              <a:t>Volunteers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90"/>
                </a:solidFill>
              </a:rPr>
              <a:t>&amp;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90"/>
                </a:solidFill>
              </a:rPr>
              <a:t> Training</a:t>
            </a:r>
          </a:p>
          <a:p>
            <a:pPr algn="ctr" eaLnBrk="1" hangingPunct="1">
              <a:defRPr/>
            </a:pPr>
            <a:endParaRPr lang="en-US" sz="2400" dirty="0">
              <a:solidFill>
                <a:srgbClr val="000090"/>
              </a:solidFill>
            </a:endParaRPr>
          </a:p>
          <a:p>
            <a:pPr marL="457200" indent="-457200" algn="ctr" eaLnBrk="1" hangingPunct="1">
              <a:buFont typeface="+mj-lt"/>
              <a:buAutoNum type="arabicPeriod"/>
              <a:defRPr/>
            </a:pP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93BA91D-0632-4725-BC5A-BC53003641B7}"/>
              </a:ext>
            </a:extLst>
          </p:cNvPr>
          <p:cNvSpPr txBox="1">
            <a:spLocks/>
          </p:cNvSpPr>
          <p:nvPr/>
        </p:nvSpPr>
        <p:spPr bwMode="auto">
          <a:xfrm>
            <a:off x="3181350" y="3581400"/>
            <a:ext cx="5716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639763" indent="-2730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indent="-228600">
              <a:spcBef>
                <a:spcPts val="400"/>
              </a:spcBef>
              <a:buClr>
                <a:srgbClr val="EB641B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indent="-228600">
              <a:spcBef>
                <a:spcPts val="400"/>
              </a:spcBef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39639D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120 cases involving 200 offenders and 100 victims per year</a:t>
            </a:r>
          </a:p>
          <a:p>
            <a:pPr eaLnBrk="1" hangingPunct="1"/>
            <a:r>
              <a:rPr lang="en-US" altLang="en-US" sz="2400" dirty="0"/>
              <a:t>90% of offenders complete their contracts</a:t>
            </a:r>
          </a:p>
          <a:p>
            <a:pPr eaLnBrk="1" hangingPunct="1"/>
            <a:r>
              <a:rPr lang="en-US" altLang="en-US" sz="2400" dirty="0"/>
              <a:t>100% of victims report feeling the offender was held accountable</a:t>
            </a:r>
          </a:p>
        </p:txBody>
      </p:sp>
    </p:spTree>
    <p:extLst>
      <p:ext uri="{BB962C8B-B14F-4D97-AF65-F5344CB8AC3E}">
        <p14:creationId xmlns:p14="http://schemas.microsoft.com/office/powerpoint/2010/main" val="2661535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CFBF6A-ED09-4252-AEF0-0EAE544515B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90" y="-152400"/>
            <a:ext cx="5793219" cy="7497108"/>
          </a:xfrm>
        </p:spPr>
      </p:pic>
    </p:spTree>
    <p:extLst>
      <p:ext uri="{BB962C8B-B14F-4D97-AF65-F5344CB8AC3E}">
        <p14:creationId xmlns:p14="http://schemas.microsoft.com/office/powerpoint/2010/main" val="412518283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8200" y="3962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4114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42672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6556"/>
            <a:ext cx="7620000" cy="5236488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76200" y="228600"/>
            <a:ext cx="8991600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/>
              <a:t>Key Concepts: Beverly Title’s 5 R’s</a:t>
            </a:r>
          </a:p>
        </p:txBody>
      </p:sp>
    </p:spTree>
    <p:extLst>
      <p:ext uri="{BB962C8B-B14F-4D97-AF65-F5344CB8AC3E}">
        <p14:creationId xmlns:p14="http://schemas.microsoft.com/office/powerpoint/2010/main" val="135630958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28600"/>
            <a:ext cx="8267700" cy="1066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70C0"/>
                </a:solidFill>
                <a:ea typeface="GungsuhChe" panose="02030609000101010101" pitchFamily="49" charset="-127"/>
              </a:rPr>
              <a:t>Community Restorative Justice: </a:t>
            </a:r>
            <a:br>
              <a:rPr lang="en-US" sz="4000" dirty="0">
                <a:solidFill>
                  <a:srgbClr val="0070C0"/>
                </a:solidFill>
                <a:ea typeface="GungsuhChe" panose="02030609000101010101" pitchFamily="49" charset="-127"/>
              </a:rPr>
            </a:br>
            <a:r>
              <a:rPr lang="en-US" sz="4000" dirty="0">
                <a:solidFill>
                  <a:srgbClr val="0070C0"/>
                </a:solidFill>
                <a:ea typeface="GungsuhChe" panose="02030609000101010101" pitchFamily="49" charset="-127"/>
              </a:rPr>
              <a:t>Process &amp; Numbers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39624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41148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3000" y="42672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latin typeface="Californian FB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875372"/>
              </p:ext>
            </p:extLst>
          </p:nvPr>
        </p:nvGraphicFramePr>
        <p:xfrm>
          <a:off x="533400" y="2362201"/>
          <a:ext cx="8153400" cy="403859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035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Cases referred to LCJP by LPD</a:t>
                      </a:r>
                      <a:endParaRPr lang="en-US" sz="2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0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Offenders referred to LCJP by LPD</a:t>
                      </a:r>
                      <a:endParaRPr lang="en-US" sz="2800" b="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60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Police officers who referred at least 1 case 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Police who participated in 1 circle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59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08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Percent of RJ Conferences “circles” in which a Police Officer participated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94%</a:t>
                      </a:r>
                      <a:endParaRPr lang="en-US" sz="2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BCF785E-8FCB-4721-9304-0E33C81E2D6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70C"/>
                </a:solidFill>
              </a:rPr>
              <a:t>On average, from 2014-17:</a:t>
            </a:r>
          </a:p>
        </p:txBody>
      </p:sp>
    </p:spTree>
    <p:extLst>
      <p:ext uri="{BB962C8B-B14F-4D97-AF65-F5344CB8AC3E}">
        <p14:creationId xmlns:p14="http://schemas.microsoft.com/office/powerpoint/2010/main" val="406317273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D2E602-E614-4ECB-B861-4C38CD249D4F}"/>
              </a:ext>
            </a:extLst>
          </p:cNvPr>
          <p:cNvSpPr/>
          <p:nvPr/>
        </p:nvSpPr>
        <p:spPr>
          <a:xfrm>
            <a:off x="-73025" y="-190500"/>
            <a:ext cx="9548813" cy="7239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413" name="TextBox 7">
            <a:extLst>
              <a:ext uri="{FF2B5EF4-FFF2-40B4-BE49-F238E27FC236}">
                <a16:creationId xmlns:a16="http://schemas.microsoft.com/office/drawing/2014/main" id="{0D6511F9-A3F5-4F06-99BD-DC947F78B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400800"/>
            <a:ext cx="6461125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  <a:hlinkClick r:id="rId3"/>
              </a:rPr>
              <a:t>https://outreach.penlink.com/lcjp</a:t>
            </a:r>
            <a:endParaRPr lang="en-US" altLang="en-US" sz="1600" i="1" dirty="0">
              <a:solidFill>
                <a:schemeClr val="bg1"/>
              </a:solidFill>
            </a:endParaRPr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FCD0ABCE-48C4-4793-BC4F-62C293FEC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33290"/>
            <a:ext cx="2810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These graphs don’t lie!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6C746DBA-5EF7-4A0C-83BD-A3BED33E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664527"/>
            <a:ext cx="9195575" cy="421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53095F-E02C-4FC5-BB39-CC6F7628B9CB}"/>
              </a:ext>
            </a:extLst>
          </p:cNvPr>
          <p:cNvSpPr txBox="1"/>
          <p:nvPr/>
        </p:nvSpPr>
        <p:spPr>
          <a:xfrm>
            <a:off x="304800" y="4953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Types of charges referred:  Theft, Criminal Mischief, Arson, Trespassing, Vandalism, Harassment, Assault, Burglary, Reckless Use of a Firearm, Fraud</a:t>
            </a:r>
          </a:p>
        </p:txBody>
      </p:sp>
    </p:spTree>
    <p:extLst>
      <p:ext uri="{BB962C8B-B14F-4D97-AF65-F5344CB8AC3E}">
        <p14:creationId xmlns:p14="http://schemas.microsoft.com/office/powerpoint/2010/main" val="96966473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LPD- LCJP Liaisons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C389629-61D1-4152-92E7-C6F66C9FFAC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8175685" cy="4331594"/>
          </a:xfrm>
        </p:spPr>
      </p:pic>
    </p:spTree>
    <p:extLst>
      <p:ext uri="{BB962C8B-B14F-4D97-AF65-F5344CB8AC3E}">
        <p14:creationId xmlns:p14="http://schemas.microsoft.com/office/powerpoint/2010/main" val="1905590539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DE1AF-1930-43F1-B98C-89725068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70C"/>
                </a:solidFill>
              </a:rPr>
              <a:t>RJ-Police Partnership:</a:t>
            </a:r>
            <a:br>
              <a:rPr lang="en-US" b="1" dirty="0">
                <a:solidFill>
                  <a:srgbClr val="00070C"/>
                </a:solidFill>
              </a:rPr>
            </a:br>
            <a:r>
              <a:rPr lang="en-US" b="1" dirty="0">
                <a:solidFill>
                  <a:srgbClr val="00070C"/>
                </a:solidFill>
              </a:rPr>
              <a:t>10 Do’s &amp; Don’ts for RJ People</a:t>
            </a:r>
          </a:p>
        </p:txBody>
      </p:sp>
      <p:pic>
        <p:nvPicPr>
          <p:cNvPr id="8194" name="Picture 2" descr="Image result for do's and don'ts">
            <a:extLst>
              <a:ext uri="{FF2B5EF4-FFF2-40B4-BE49-F238E27FC236}">
                <a16:creationId xmlns:a16="http://schemas.microsoft.com/office/drawing/2014/main" id="{32E43761-2BBE-4689-924B-E6840672984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9624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400C0-DCBF-4732-B4AC-DB51BEDD2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9718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97994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10">
      <a:dk1>
        <a:srgbClr val="0070C0"/>
      </a:dk1>
      <a:lt1>
        <a:sysClr val="window" lastClr="FFFFFF"/>
      </a:lt1>
      <a:dk2>
        <a:srgbClr val="0070C0"/>
      </a:dk2>
      <a:lt2>
        <a:srgbClr val="DEF5FA"/>
      </a:lt2>
      <a:accent1>
        <a:srgbClr val="7F7F7F"/>
      </a:accent1>
      <a:accent2>
        <a:srgbClr val="92D050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19030</TotalTime>
  <Words>677</Words>
  <Application>Microsoft Office PowerPoint</Application>
  <PresentationFormat>On-screen Show (4:3)</PresentationFormat>
  <Paragraphs>141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GungsuhChe</vt:lpstr>
      <vt:lpstr>Arial</vt:lpstr>
      <vt:lpstr>Calibri</vt:lpstr>
      <vt:lpstr>Californian FB</vt:lpstr>
      <vt:lpstr>Times New Roman</vt:lpstr>
      <vt:lpstr>Tw Cen MT</vt:lpstr>
      <vt:lpstr>Wingdings</vt:lpstr>
      <vt:lpstr>Wingdings 2</vt:lpstr>
      <vt:lpstr>Median</vt:lpstr>
      <vt:lpstr>PowerPoint Presentation</vt:lpstr>
      <vt:lpstr>PowerPoint Presentation</vt:lpstr>
      <vt:lpstr>Longmont Community Justice Partnership</vt:lpstr>
      <vt:lpstr>PowerPoint Presentation</vt:lpstr>
      <vt:lpstr>PowerPoint Presentation</vt:lpstr>
      <vt:lpstr>Community Restorative Justice:  Process &amp; Numbers</vt:lpstr>
      <vt:lpstr>PowerPoint Presentation</vt:lpstr>
      <vt:lpstr>LPD- LCJP Liaisons</vt:lpstr>
      <vt:lpstr>RJ-Police Partnership: 10 Do’s &amp; Don’ts for RJ People</vt:lpstr>
      <vt:lpstr>Do: Streamline the RJ referral process Don’t: Create extra work for officers</vt:lpstr>
      <vt:lpstr>“Criteria for LCJP” Pocket Reminders</vt:lpstr>
      <vt:lpstr>2. Don’t: Insist that ALL cases should go to RJ</vt:lpstr>
      <vt:lpstr>LCJP’s CRJ Program Office</vt:lpstr>
      <vt:lpstr>LPD Briefings</vt:lpstr>
      <vt:lpstr>Officer Appreciation Day</vt:lpstr>
      <vt:lpstr> Don’t: Show up with unreasonable expectations. Do: Get to know your audience. </vt:lpstr>
      <vt:lpstr>PowerPoint Presentation</vt:lpstr>
      <vt:lpstr>PowerPoint Presentation</vt:lpstr>
      <vt:lpstr>PowerPoint Presentation</vt:lpstr>
      <vt:lpstr> Don’t: Underestimate the voices of line officers. </vt:lpstr>
      <vt:lpstr>Do: Share success stories.  Don’t: Rely only on numbers. </vt:lpstr>
      <vt:lpstr>Frederick, Colorado</vt:lpstr>
      <vt:lpstr>Activity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Company Name</dc:creator>
  <cp:lastModifiedBy>Kathleen McGoey</cp:lastModifiedBy>
  <cp:revision>342</cp:revision>
  <cp:lastPrinted>2015-07-30T16:40:22Z</cp:lastPrinted>
  <dcterms:created xsi:type="dcterms:W3CDTF">2012-04-05T19:49:25Z</dcterms:created>
  <dcterms:modified xsi:type="dcterms:W3CDTF">2018-10-25T16:16:36Z</dcterms:modified>
</cp:coreProperties>
</file>