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36"/>
  </p:notesMasterIdLst>
  <p:handoutMasterIdLst>
    <p:handoutMasterId r:id="rId37"/>
  </p:handoutMasterIdLst>
  <p:sldIdLst>
    <p:sldId id="269" r:id="rId3"/>
    <p:sldId id="341" r:id="rId4"/>
    <p:sldId id="272" r:id="rId5"/>
    <p:sldId id="340" r:id="rId6"/>
    <p:sldId id="298" r:id="rId7"/>
    <p:sldId id="309" r:id="rId8"/>
    <p:sldId id="299" r:id="rId9"/>
    <p:sldId id="300" r:id="rId10"/>
    <p:sldId id="301" r:id="rId11"/>
    <p:sldId id="302" r:id="rId12"/>
    <p:sldId id="303" r:id="rId13"/>
    <p:sldId id="305" r:id="rId14"/>
    <p:sldId id="304" r:id="rId15"/>
    <p:sldId id="306" r:id="rId16"/>
    <p:sldId id="307" r:id="rId17"/>
    <p:sldId id="308" r:id="rId18"/>
    <p:sldId id="282" r:id="rId19"/>
    <p:sldId id="279" r:id="rId20"/>
    <p:sldId id="286" r:id="rId21"/>
    <p:sldId id="343" r:id="rId22"/>
    <p:sldId id="316" r:id="rId23"/>
    <p:sldId id="331" r:id="rId24"/>
    <p:sldId id="344" r:id="rId25"/>
    <p:sldId id="345" r:id="rId26"/>
    <p:sldId id="346" r:id="rId27"/>
    <p:sldId id="347" r:id="rId28"/>
    <p:sldId id="348" r:id="rId29"/>
    <p:sldId id="354" r:id="rId30"/>
    <p:sldId id="349" r:id="rId31"/>
    <p:sldId id="350" r:id="rId32"/>
    <p:sldId id="351" r:id="rId33"/>
    <p:sldId id="352" r:id="rId34"/>
    <p:sldId id="353"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Henrich" initials="CH" lastIdx="4" clrIdx="0">
    <p:extLst>
      <p:ext uri="{19B8F6BF-5375-455C-9EA6-DF929625EA0E}">
        <p15:presenceInfo xmlns:p15="http://schemas.microsoft.com/office/powerpoint/2012/main" userId="S::chenrich@gsu.edu::631dca00-6451-4bf3-ae59-04e62b12166b" providerId="AD"/>
      </p:ext>
    </p:extLst>
  </p:cmAuthor>
  <p:cmAuthor id="2" name="Guest User" initials="GU" lastIdx="1" clrIdx="1">
    <p:extLst>
      <p:ext uri="{19B8F6BF-5375-455C-9EA6-DF929625EA0E}">
        <p15:presenceInfo xmlns:p15="http://schemas.microsoft.com/office/powerpoint/2012/main" userId="S::urn:spo:anon#0d7dfd201f8932842c8a135f90c8e4e63befa57e3348c579a5d9cd0144ffbe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5B9BD5"/>
    <a:srgbClr val="FFC000"/>
    <a:srgbClr val="B88DD0"/>
    <a:srgbClr val="ED7D31"/>
    <a:srgbClr val="D6DCE5"/>
    <a:srgbClr val="2574A9"/>
    <a:srgbClr val="F2784B"/>
    <a:srgbClr val="615551"/>
    <a:srgbClr val="807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8" d="100"/>
          <a:sy n="128" d="100"/>
        </p:scale>
        <p:origin x="1424" y="1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kgronan\Box%20Sync\Atlanta%20CSSI%20Analysis\Spring%202018%20Survey%20Data\SRO%20Survey%20Visual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81314060356057"/>
          <c:y val="3.2105067452815661E-2"/>
          <c:w val="0.41600449891559688"/>
          <c:h val="0.80658064255178519"/>
        </c:manualLayout>
      </c:layout>
      <c:barChart>
        <c:barDir val="bar"/>
        <c:grouping val="stacked"/>
        <c:varyColors val="0"/>
        <c:ser>
          <c:idx val="0"/>
          <c:order val="0"/>
          <c:tx>
            <c:strRef>
              <c:f>'Students Parents'!$C$4</c:f>
              <c:strCache>
                <c:ptCount val="1"/>
                <c:pt idx="0">
                  <c:v>Strongly Disagree</c:v>
                </c:pt>
              </c:strCache>
            </c:strRef>
          </c:tx>
          <c:spPr>
            <a:solidFill>
              <a:srgbClr val="C00000"/>
            </a:solidFill>
            <a:ln>
              <a:noFill/>
            </a:ln>
            <a:effectLst/>
          </c:spPr>
          <c:invertIfNegative val="0"/>
          <c:dLbls>
            <c:dLbl>
              <c:idx val="0"/>
              <c:layout>
                <c:manualLayout>
                  <c:x val="-1.1433076840713026E-2"/>
                  <c:y val="4.8769876892191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F1-1B40-82DC-2425B5B76660}"/>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Parents'!$B$5:$B$10</c:f>
              <c:strCache>
                <c:ptCount val="6"/>
                <c:pt idx="0">
                  <c:v>Students understand my role in their school</c:v>
                </c:pt>
                <c:pt idx="1">
                  <c:v>Students report safety issues and challenges, such as bullying, to me</c:v>
                </c:pt>
                <c:pt idx="2">
                  <c:v>Students report major safety issues and challenges, such as gangs, drugs, and weapons, to me</c:v>
                </c:pt>
                <c:pt idx="3">
                  <c:v>Students treat me with respect</c:v>
                </c:pt>
                <c:pt idx="4">
                  <c:v>Students come to me with their problems</c:v>
                </c:pt>
                <c:pt idx="5">
                  <c:v>I feel like I am integrated in the school culture and actively participate in school activities</c:v>
                </c:pt>
              </c:strCache>
            </c:strRef>
          </c:cat>
          <c:val>
            <c:numRef>
              <c:f>'Students Parents'!$C$5:$C$10</c:f>
              <c:numCache>
                <c:formatCode>0.00%</c:formatCode>
                <c:ptCount val="6"/>
                <c:pt idx="0">
                  <c:v>3.7699999999999997E-2</c:v>
                </c:pt>
                <c:pt idx="1">
                  <c:v>0</c:v>
                </c:pt>
                <c:pt idx="2">
                  <c:v>0</c:v>
                </c:pt>
                <c:pt idx="3">
                  <c:v>0</c:v>
                </c:pt>
                <c:pt idx="4">
                  <c:v>0</c:v>
                </c:pt>
                <c:pt idx="5">
                  <c:v>0</c:v>
                </c:pt>
              </c:numCache>
            </c:numRef>
          </c:val>
          <c:extLst>
            <c:ext xmlns:c16="http://schemas.microsoft.com/office/drawing/2014/chart" uri="{C3380CC4-5D6E-409C-BE32-E72D297353CC}">
              <c16:uniqueId val="{00000001-F0F1-1B40-82DC-2425B5B76660}"/>
            </c:ext>
          </c:extLst>
        </c:ser>
        <c:ser>
          <c:idx val="1"/>
          <c:order val="1"/>
          <c:tx>
            <c:strRef>
              <c:f>'Students Parents'!$D$4</c:f>
              <c:strCache>
                <c:ptCount val="1"/>
                <c:pt idx="0">
                  <c:v>Disagree</c:v>
                </c:pt>
              </c:strCache>
            </c:strRef>
          </c:tx>
          <c:spPr>
            <a:solidFill>
              <a:srgbClr val="ED8484"/>
            </a:solidFill>
            <a:ln>
              <a:noFill/>
            </a:ln>
            <a:effectLst/>
          </c:spPr>
          <c:invertIfNegative val="0"/>
          <c:dLbls>
            <c:dLbl>
              <c:idx val="2"/>
              <c:layout>
                <c:manualLayout>
                  <c:x val="4.52270934268290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F1-1B40-82DC-2425B5B76660}"/>
                </c:ext>
              </c:extLst>
            </c:dLbl>
            <c:dLbl>
              <c:idx val="3"/>
              <c:layout>
                <c:manualLayout>
                  <c:x val="1.5075697808943134E-2"/>
                  <c:y val="5.390343645018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F1-1B40-82DC-2425B5B76660}"/>
                </c:ext>
              </c:extLst>
            </c:dLbl>
            <c:dLbl>
              <c:idx val="4"/>
              <c:layout>
                <c:manualLayout>
                  <c:x val="9.6729000918074383E-3"/>
                  <c:y val="-2.3528637792251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1-1B40-82DC-2425B5B76660}"/>
                </c:ext>
              </c:extLst>
            </c:dLbl>
            <c:dLbl>
              <c:idx val="5"/>
              <c:delete val="1"/>
              <c:extLst>
                <c:ext xmlns:c15="http://schemas.microsoft.com/office/drawing/2012/chart" uri="{CE6537A1-D6FC-4f65-9D91-7224C49458BB}"/>
                <c:ext xmlns:c16="http://schemas.microsoft.com/office/drawing/2014/chart" uri="{C3380CC4-5D6E-409C-BE32-E72D297353CC}">
                  <c16:uniqueId val="{00000005-F0F1-1B40-82DC-2425B5B76660}"/>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Parents'!$B$5:$B$10</c:f>
              <c:strCache>
                <c:ptCount val="6"/>
                <c:pt idx="0">
                  <c:v>Students understand my role in their school</c:v>
                </c:pt>
                <c:pt idx="1">
                  <c:v>Students report safety issues and challenges, such as bullying, to me</c:v>
                </c:pt>
                <c:pt idx="2">
                  <c:v>Students report major safety issues and challenges, such as gangs, drugs, and weapons, to me</c:v>
                </c:pt>
                <c:pt idx="3">
                  <c:v>Students treat me with respect</c:v>
                </c:pt>
                <c:pt idx="4">
                  <c:v>Students come to me with their problems</c:v>
                </c:pt>
                <c:pt idx="5">
                  <c:v>I feel like I am integrated in the school culture and actively participate in school activities</c:v>
                </c:pt>
              </c:strCache>
            </c:strRef>
          </c:cat>
          <c:val>
            <c:numRef>
              <c:f>'Students Parents'!$D$5:$D$10</c:f>
              <c:numCache>
                <c:formatCode>0.00%</c:formatCode>
                <c:ptCount val="6"/>
                <c:pt idx="0">
                  <c:v>0.1132</c:v>
                </c:pt>
                <c:pt idx="1">
                  <c:v>9.8000000000000004E-2</c:v>
                </c:pt>
                <c:pt idx="2">
                  <c:v>6.1199999999999997E-2</c:v>
                </c:pt>
                <c:pt idx="3">
                  <c:v>5.7700000000000001E-2</c:v>
                </c:pt>
                <c:pt idx="4">
                  <c:v>3.9199999999999999E-2</c:v>
                </c:pt>
                <c:pt idx="5">
                  <c:v>0</c:v>
                </c:pt>
              </c:numCache>
            </c:numRef>
          </c:val>
          <c:extLst>
            <c:ext xmlns:c16="http://schemas.microsoft.com/office/drawing/2014/chart" uri="{C3380CC4-5D6E-409C-BE32-E72D297353CC}">
              <c16:uniqueId val="{00000006-F0F1-1B40-82DC-2425B5B76660}"/>
            </c:ext>
          </c:extLst>
        </c:ser>
        <c:ser>
          <c:idx val="2"/>
          <c:order val="2"/>
          <c:tx>
            <c:strRef>
              <c:f>'Students Parents'!$E$4</c:f>
              <c:strCache>
                <c:ptCount val="1"/>
                <c:pt idx="0">
                  <c:v>Agree</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Parents'!$B$5:$B$10</c:f>
              <c:strCache>
                <c:ptCount val="6"/>
                <c:pt idx="0">
                  <c:v>Students understand my role in their school</c:v>
                </c:pt>
                <c:pt idx="1">
                  <c:v>Students report safety issues and challenges, such as bullying, to me</c:v>
                </c:pt>
                <c:pt idx="2">
                  <c:v>Students report major safety issues and challenges, such as gangs, drugs, and weapons, to me</c:v>
                </c:pt>
                <c:pt idx="3">
                  <c:v>Students treat me with respect</c:v>
                </c:pt>
                <c:pt idx="4">
                  <c:v>Students come to me with their problems</c:v>
                </c:pt>
                <c:pt idx="5">
                  <c:v>I feel like I am integrated in the school culture and actively participate in school activities</c:v>
                </c:pt>
              </c:strCache>
            </c:strRef>
          </c:cat>
          <c:val>
            <c:numRef>
              <c:f>'Students Parents'!$E$5:$E$10</c:f>
              <c:numCache>
                <c:formatCode>0.00%</c:formatCode>
                <c:ptCount val="6"/>
                <c:pt idx="0">
                  <c:v>0.56599999999999995</c:v>
                </c:pt>
                <c:pt idx="1">
                  <c:v>0.64710000000000001</c:v>
                </c:pt>
                <c:pt idx="2">
                  <c:v>0.79590000000000005</c:v>
                </c:pt>
                <c:pt idx="3">
                  <c:v>0.55769999999999997</c:v>
                </c:pt>
                <c:pt idx="4">
                  <c:v>0.64710000000000001</c:v>
                </c:pt>
                <c:pt idx="5">
                  <c:v>0.57689999999999997</c:v>
                </c:pt>
              </c:numCache>
            </c:numRef>
          </c:val>
          <c:extLst>
            <c:ext xmlns:c16="http://schemas.microsoft.com/office/drawing/2014/chart" uri="{C3380CC4-5D6E-409C-BE32-E72D297353CC}">
              <c16:uniqueId val="{00000007-F0F1-1B40-82DC-2425B5B76660}"/>
            </c:ext>
          </c:extLst>
        </c:ser>
        <c:ser>
          <c:idx val="3"/>
          <c:order val="3"/>
          <c:tx>
            <c:strRef>
              <c:f>'Students Parents'!$F$4</c:f>
              <c:strCache>
                <c:ptCount val="1"/>
                <c:pt idx="0">
                  <c:v>Strongly Agree</c:v>
                </c:pt>
              </c:strCache>
            </c:strRef>
          </c:tx>
          <c:spPr>
            <a:solidFill>
              <a:srgbClr val="0070C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Parents'!$B$5:$B$10</c:f>
              <c:strCache>
                <c:ptCount val="6"/>
                <c:pt idx="0">
                  <c:v>Students understand my role in their school</c:v>
                </c:pt>
                <c:pt idx="1">
                  <c:v>Students report safety issues and challenges, such as bullying, to me</c:v>
                </c:pt>
                <c:pt idx="2">
                  <c:v>Students report major safety issues and challenges, such as gangs, drugs, and weapons, to me</c:v>
                </c:pt>
                <c:pt idx="3">
                  <c:v>Students treat me with respect</c:v>
                </c:pt>
                <c:pt idx="4">
                  <c:v>Students come to me with their problems</c:v>
                </c:pt>
                <c:pt idx="5">
                  <c:v>I feel like I am integrated in the school culture and actively participate in school activities</c:v>
                </c:pt>
              </c:strCache>
            </c:strRef>
          </c:cat>
          <c:val>
            <c:numRef>
              <c:f>'Students Parents'!$F$5:$F$10</c:f>
              <c:numCache>
                <c:formatCode>0.00%</c:formatCode>
                <c:ptCount val="6"/>
                <c:pt idx="0">
                  <c:v>0.28299999999999997</c:v>
                </c:pt>
                <c:pt idx="1">
                  <c:v>0.25490000000000002</c:v>
                </c:pt>
                <c:pt idx="2">
                  <c:v>0.1429</c:v>
                </c:pt>
                <c:pt idx="3">
                  <c:v>0.3846</c:v>
                </c:pt>
                <c:pt idx="4">
                  <c:v>0.31369999999999998</c:v>
                </c:pt>
                <c:pt idx="5">
                  <c:v>0.42309999999999998</c:v>
                </c:pt>
              </c:numCache>
            </c:numRef>
          </c:val>
          <c:extLst>
            <c:ext xmlns:c16="http://schemas.microsoft.com/office/drawing/2014/chart" uri="{C3380CC4-5D6E-409C-BE32-E72D297353CC}">
              <c16:uniqueId val="{00000008-F0F1-1B40-82DC-2425B5B76660}"/>
            </c:ext>
          </c:extLst>
        </c:ser>
        <c:dLbls>
          <c:showLegendKey val="0"/>
          <c:showVal val="0"/>
          <c:showCatName val="0"/>
          <c:showSerName val="0"/>
          <c:showPercent val="0"/>
          <c:showBubbleSize val="0"/>
        </c:dLbls>
        <c:gapWidth val="150"/>
        <c:overlap val="100"/>
        <c:axId val="2044500687"/>
        <c:axId val="2043856319"/>
      </c:barChart>
      <c:catAx>
        <c:axId val="2044500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43856319"/>
        <c:crosses val="autoZero"/>
        <c:auto val="1"/>
        <c:lblAlgn val="ctr"/>
        <c:lblOffset val="100"/>
        <c:noMultiLvlLbl val="0"/>
      </c:catAx>
      <c:valAx>
        <c:axId val="20438563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44500687"/>
        <c:crosses val="autoZero"/>
        <c:crossBetween val="between"/>
        <c:majorUnit val="0.2"/>
      </c:valAx>
      <c:spPr>
        <a:noFill/>
        <a:ln>
          <a:noFill/>
        </a:ln>
        <a:effectLst/>
      </c:spPr>
    </c:plotArea>
    <c:legend>
      <c:legendPos val="b"/>
      <c:layout>
        <c:manualLayout>
          <c:xMode val="edge"/>
          <c:yMode val="edge"/>
          <c:x val="0.10812492147975913"/>
          <c:y val="0.93597532529074978"/>
          <c:w val="0.70309437481778869"/>
          <c:h val="5.94054058774565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89594-2D68-4495-98ED-1DFBC7B4783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78E6D655-207F-4CC7-B22B-AA3D3F86E36E}">
      <dgm:prSet phldrT="[Text]"/>
      <dgm:spPr/>
      <dgm:t>
        <a:bodyPr/>
        <a:lstStyle/>
        <a:p>
          <a:r>
            <a:rPr lang="en-US" dirty="0"/>
            <a:t>Community</a:t>
          </a:r>
        </a:p>
      </dgm:t>
    </dgm:pt>
    <dgm:pt modelId="{9AC37471-9304-4C7B-9884-40FEEF20B1B2}" type="parTrans" cxnId="{CC342FA7-371A-4F3F-90AD-2DE84B4FEA47}">
      <dgm:prSet/>
      <dgm:spPr/>
      <dgm:t>
        <a:bodyPr/>
        <a:lstStyle/>
        <a:p>
          <a:endParaRPr lang="en-US"/>
        </a:p>
      </dgm:t>
    </dgm:pt>
    <dgm:pt modelId="{0CBE5411-E53D-4474-8A17-D813A5CBE3AA}" type="sibTrans" cxnId="{CC342FA7-371A-4F3F-90AD-2DE84B4FEA47}">
      <dgm:prSet/>
      <dgm:spPr/>
      <dgm:t>
        <a:bodyPr/>
        <a:lstStyle/>
        <a:p>
          <a:endParaRPr lang="en-US"/>
        </a:p>
      </dgm:t>
    </dgm:pt>
    <dgm:pt modelId="{0181DD04-82CE-4D0E-8E44-F00DC96D697E}">
      <dgm:prSet phldrT="[Text]"/>
      <dgm:spPr>
        <a:solidFill>
          <a:srgbClr val="FFFF00">
            <a:alpha val="90000"/>
          </a:srgbClr>
        </a:solidFill>
      </dgm:spPr>
      <dgm:t>
        <a:bodyPr/>
        <a:lstStyle/>
        <a:p>
          <a:r>
            <a:rPr lang="en-US" dirty="0"/>
            <a:t>District</a:t>
          </a:r>
        </a:p>
      </dgm:t>
    </dgm:pt>
    <dgm:pt modelId="{1F20A145-E283-4CCC-8087-03DC0B766223}" type="parTrans" cxnId="{92BEFA71-C023-49C0-9A62-D2E7F5B722F3}">
      <dgm:prSet/>
      <dgm:spPr/>
      <dgm:t>
        <a:bodyPr/>
        <a:lstStyle/>
        <a:p>
          <a:endParaRPr lang="en-US"/>
        </a:p>
      </dgm:t>
    </dgm:pt>
    <dgm:pt modelId="{C31DD629-2CFE-46C8-8D49-FCA36DD04525}" type="sibTrans" cxnId="{92BEFA71-C023-49C0-9A62-D2E7F5B722F3}">
      <dgm:prSet/>
      <dgm:spPr/>
      <dgm:t>
        <a:bodyPr/>
        <a:lstStyle/>
        <a:p>
          <a:endParaRPr lang="en-US"/>
        </a:p>
      </dgm:t>
    </dgm:pt>
    <dgm:pt modelId="{DCD0F822-4CD3-4F28-9CFE-2C6CE24117B8}">
      <dgm:prSet phldrT="[Text]"/>
      <dgm:spPr>
        <a:solidFill>
          <a:srgbClr val="FFFF00">
            <a:alpha val="90000"/>
          </a:srgbClr>
        </a:solidFill>
      </dgm:spPr>
      <dgm:t>
        <a:bodyPr/>
        <a:lstStyle/>
        <a:p>
          <a:r>
            <a:rPr lang="en-US" dirty="0"/>
            <a:t>School &amp; Cluster</a:t>
          </a:r>
        </a:p>
      </dgm:t>
    </dgm:pt>
    <dgm:pt modelId="{2352BA00-6C4A-4A5B-928A-C0C464FE8FA8}" type="parTrans" cxnId="{FE2AAE0F-931D-4307-B113-2257510F55F4}">
      <dgm:prSet/>
      <dgm:spPr/>
      <dgm:t>
        <a:bodyPr/>
        <a:lstStyle/>
        <a:p>
          <a:endParaRPr lang="en-US"/>
        </a:p>
      </dgm:t>
    </dgm:pt>
    <dgm:pt modelId="{E11C818A-3BA0-4328-A455-116F0442F15D}" type="sibTrans" cxnId="{FE2AAE0F-931D-4307-B113-2257510F55F4}">
      <dgm:prSet/>
      <dgm:spPr/>
      <dgm:t>
        <a:bodyPr/>
        <a:lstStyle/>
        <a:p>
          <a:endParaRPr lang="en-US"/>
        </a:p>
      </dgm:t>
    </dgm:pt>
    <dgm:pt modelId="{CC14F166-1A6F-477B-AD95-0C7E6B2A5460}">
      <dgm:prSet phldrT="[Text]"/>
      <dgm:spPr/>
      <dgm:t>
        <a:bodyPr/>
        <a:lstStyle/>
        <a:p>
          <a:r>
            <a:rPr lang="en-US" dirty="0"/>
            <a:t>Knowledge &amp; Skills</a:t>
          </a:r>
        </a:p>
      </dgm:t>
    </dgm:pt>
    <dgm:pt modelId="{1E99FE19-37E0-4B16-962D-0C7C9BF94765}" type="parTrans" cxnId="{98F1206F-E310-46ED-B41A-DE3EBD839316}">
      <dgm:prSet/>
      <dgm:spPr/>
      <dgm:t>
        <a:bodyPr/>
        <a:lstStyle/>
        <a:p>
          <a:endParaRPr lang="en-US"/>
        </a:p>
      </dgm:t>
    </dgm:pt>
    <dgm:pt modelId="{A5DD929B-3543-4DDA-997A-ED0B20B4DFDD}" type="sibTrans" cxnId="{98F1206F-E310-46ED-B41A-DE3EBD839316}">
      <dgm:prSet/>
      <dgm:spPr/>
      <dgm:t>
        <a:bodyPr/>
        <a:lstStyle/>
        <a:p>
          <a:endParaRPr lang="en-US"/>
        </a:p>
      </dgm:t>
    </dgm:pt>
    <dgm:pt modelId="{F2D58C3E-E3AE-4B9D-B16C-2310783948BD}">
      <dgm:prSet phldrT="[Text]"/>
      <dgm:spPr/>
      <dgm:t>
        <a:bodyPr/>
        <a:lstStyle/>
        <a:p>
          <a:r>
            <a:rPr lang="en-US"/>
            <a:t>Foundational Practice</a:t>
          </a:r>
          <a:endParaRPr lang="en-US" dirty="0"/>
        </a:p>
      </dgm:t>
    </dgm:pt>
    <dgm:pt modelId="{5B5A0DEA-7434-4EDA-B3C6-9884EECCC45D}" type="parTrans" cxnId="{137C66CE-D530-4C4C-B089-6B4E32543CBE}">
      <dgm:prSet/>
      <dgm:spPr/>
      <dgm:t>
        <a:bodyPr/>
        <a:lstStyle/>
        <a:p>
          <a:endParaRPr lang="en-US"/>
        </a:p>
      </dgm:t>
    </dgm:pt>
    <dgm:pt modelId="{FECC3F89-DF81-460F-8591-03A2B0ECC6C7}" type="sibTrans" cxnId="{137C66CE-D530-4C4C-B089-6B4E32543CBE}">
      <dgm:prSet/>
      <dgm:spPr/>
      <dgm:t>
        <a:bodyPr/>
        <a:lstStyle/>
        <a:p>
          <a:endParaRPr lang="en-US"/>
        </a:p>
      </dgm:t>
    </dgm:pt>
    <dgm:pt modelId="{FB2AED3A-2EB1-474A-B088-7BDAE5C1E84A}">
      <dgm:prSet/>
      <dgm:spPr/>
      <dgm:t>
        <a:bodyPr/>
        <a:lstStyle/>
        <a:p>
          <a:r>
            <a:rPr lang="en-US" dirty="0"/>
            <a:t>School Board</a:t>
          </a:r>
        </a:p>
      </dgm:t>
    </dgm:pt>
    <dgm:pt modelId="{C383B86E-6C08-0F4F-8CA0-14031EE09613}" type="parTrans" cxnId="{0D47159E-B0D5-2045-B06D-DFCF19F52BCB}">
      <dgm:prSet/>
      <dgm:spPr/>
      <dgm:t>
        <a:bodyPr/>
        <a:lstStyle/>
        <a:p>
          <a:endParaRPr lang="en-US"/>
        </a:p>
      </dgm:t>
    </dgm:pt>
    <dgm:pt modelId="{5F21E6F1-2EBE-E349-847E-BD72B27010F3}" type="sibTrans" cxnId="{0D47159E-B0D5-2045-B06D-DFCF19F52BCB}">
      <dgm:prSet/>
      <dgm:spPr/>
      <dgm:t>
        <a:bodyPr/>
        <a:lstStyle/>
        <a:p>
          <a:endParaRPr lang="en-US"/>
        </a:p>
      </dgm:t>
    </dgm:pt>
    <dgm:pt modelId="{114AD913-00E8-46D7-8B7F-F1DC6538CA88}" type="pres">
      <dgm:prSet presAssocID="{41489594-2D68-4495-98ED-1DFBC7B47832}" presName="compositeShape" presStyleCnt="0">
        <dgm:presLayoutVars>
          <dgm:dir/>
          <dgm:resizeHandles/>
        </dgm:presLayoutVars>
      </dgm:prSet>
      <dgm:spPr/>
    </dgm:pt>
    <dgm:pt modelId="{57B4A1D0-CFA0-438A-ABF2-AA2AD3918AA1}" type="pres">
      <dgm:prSet presAssocID="{41489594-2D68-4495-98ED-1DFBC7B47832}" presName="pyramid" presStyleLbl="node1" presStyleIdx="0" presStyleCnt="1"/>
      <dgm:spPr/>
    </dgm:pt>
    <dgm:pt modelId="{AA350A9F-5734-4506-9BA1-4B1FB1757049}" type="pres">
      <dgm:prSet presAssocID="{41489594-2D68-4495-98ED-1DFBC7B47832}" presName="theList" presStyleCnt="0"/>
      <dgm:spPr/>
    </dgm:pt>
    <dgm:pt modelId="{850C000C-B423-4852-A247-526181642B1E}" type="pres">
      <dgm:prSet presAssocID="{78E6D655-207F-4CC7-B22B-AA3D3F86E36E}" presName="aNode" presStyleLbl="fgAcc1" presStyleIdx="0" presStyleCnt="6">
        <dgm:presLayoutVars>
          <dgm:bulletEnabled val="1"/>
        </dgm:presLayoutVars>
      </dgm:prSet>
      <dgm:spPr/>
    </dgm:pt>
    <dgm:pt modelId="{BAC658C4-3FCF-4A95-8CDE-F8FDAE08C176}" type="pres">
      <dgm:prSet presAssocID="{78E6D655-207F-4CC7-B22B-AA3D3F86E36E}" presName="aSpace" presStyleCnt="0"/>
      <dgm:spPr/>
    </dgm:pt>
    <dgm:pt modelId="{F4E8BA7D-5D98-BB45-965D-65771AE79C89}" type="pres">
      <dgm:prSet presAssocID="{FB2AED3A-2EB1-474A-B088-7BDAE5C1E84A}" presName="aNode" presStyleLbl="fgAcc1" presStyleIdx="1" presStyleCnt="6">
        <dgm:presLayoutVars>
          <dgm:bulletEnabled val="1"/>
        </dgm:presLayoutVars>
      </dgm:prSet>
      <dgm:spPr/>
    </dgm:pt>
    <dgm:pt modelId="{16690CF8-6349-DA4E-84EC-E7FD6ACD1F05}" type="pres">
      <dgm:prSet presAssocID="{FB2AED3A-2EB1-474A-B088-7BDAE5C1E84A}" presName="aSpace" presStyleCnt="0"/>
      <dgm:spPr/>
    </dgm:pt>
    <dgm:pt modelId="{16215F24-EF85-42DE-A8C7-87C525096FEE}" type="pres">
      <dgm:prSet presAssocID="{0181DD04-82CE-4D0E-8E44-F00DC96D697E}" presName="aNode" presStyleLbl="fgAcc1" presStyleIdx="2" presStyleCnt="6">
        <dgm:presLayoutVars>
          <dgm:bulletEnabled val="1"/>
        </dgm:presLayoutVars>
      </dgm:prSet>
      <dgm:spPr/>
    </dgm:pt>
    <dgm:pt modelId="{3DA4DF2B-1089-4794-AEB8-24A4835B7AF7}" type="pres">
      <dgm:prSet presAssocID="{0181DD04-82CE-4D0E-8E44-F00DC96D697E}" presName="aSpace" presStyleCnt="0"/>
      <dgm:spPr/>
    </dgm:pt>
    <dgm:pt modelId="{85F4F730-FCA4-4EEB-BB8D-48B70AD4949C}" type="pres">
      <dgm:prSet presAssocID="{DCD0F822-4CD3-4F28-9CFE-2C6CE24117B8}" presName="aNode" presStyleLbl="fgAcc1" presStyleIdx="3" presStyleCnt="6">
        <dgm:presLayoutVars>
          <dgm:bulletEnabled val="1"/>
        </dgm:presLayoutVars>
      </dgm:prSet>
      <dgm:spPr/>
    </dgm:pt>
    <dgm:pt modelId="{1B1BA0E3-1170-4FF8-BFA9-F40F26292AD4}" type="pres">
      <dgm:prSet presAssocID="{DCD0F822-4CD3-4F28-9CFE-2C6CE24117B8}" presName="aSpace" presStyleCnt="0"/>
      <dgm:spPr/>
    </dgm:pt>
    <dgm:pt modelId="{FA7E68F4-3435-452C-96F4-83ED701FFE51}" type="pres">
      <dgm:prSet presAssocID="{CC14F166-1A6F-477B-AD95-0C7E6B2A5460}" presName="aNode" presStyleLbl="fgAcc1" presStyleIdx="4" presStyleCnt="6">
        <dgm:presLayoutVars>
          <dgm:bulletEnabled val="1"/>
        </dgm:presLayoutVars>
      </dgm:prSet>
      <dgm:spPr/>
    </dgm:pt>
    <dgm:pt modelId="{B302F91B-9A96-4433-987C-364D002FDA19}" type="pres">
      <dgm:prSet presAssocID="{CC14F166-1A6F-477B-AD95-0C7E6B2A5460}" presName="aSpace" presStyleCnt="0"/>
      <dgm:spPr/>
    </dgm:pt>
    <dgm:pt modelId="{81F10E2C-3129-4E35-96D3-20A697BEB802}" type="pres">
      <dgm:prSet presAssocID="{F2D58C3E-E3AE-4B9D-B16C-2310783948BD}" presName="aNode" presStyleLbl="fgAcc1" presStyleIdx="5" presStyleCnt="6">
        <dgm:presLayoutVars>
          <dgm:bulletEnabled val="1"/>
        </dgm:presLayoutVars>
      </dgm:prSet>
      <dgm:spPr/>
    </dgm:pt>
    <dgm:pt modelId="{2F460EF3-2D0D-4D8F-A823-521B6DB74E51}" type="pres">
      <dgm:prSet presAssocID="{F2D58C3E-E3AE-4B9D-B16C-2310783948BD}" presName="aSpace" presStyleCnt="0"/>
      <dgm:spPr/>
    </dgm:pt>
  </dgm:ptLst>
  <dgm:cxnLst>
    <dgm:cxn modelId="{FE2AAE0F-931D-4307-B113-2257510F55F4}" srcId="{41489594-2D68-4495-98ED-1DFBC7B47832}" destId="{DCD0F822-4CD3-4F28-9CFE-2C6CE24117B8}" srcOrd="3" destOrd="0" parTransId="{2352BA00-6C4A-4A5B-928A-C0C464FE8FA8}" sibTransId="{E11C818A-3BA0-4328-A455-116F0442F15D}"/>
    <dgm:cxn modelId="{62EAD530-A225-4023-A1D4-BD5E8A77B079}" type="presOf" srcId="{CC14F166-1A6F-477B-AD95-0C7E6B2A5460}" destId="{FA7E68F4-3435-452C-96F4-83ED701FFE51}" srcOrd="0" destOrd="0" presId="urn:microsoft.com/office/officeart/2005/8/layout/pyramid2"/>
    <dgm:cxn modelId="{D678E957-BBF5-4EE7-A885-B506FB254FC3}" type="presOf" srcId="{0181DD04-82CE-4D0E-8E44-F00DC96D697E}" destId="{16215F24-EF85-42DE-A8C7-87C525096FEE}" srcOrd="0" destOrd="0" presId="urn:microsoft.com/office/officeart/2005/8/layout/pyramid2"/>
    <dgm:cxn modelId="{387FEA6C-6068-054A-B79D-0DD7EEC875AB}" type="presOf" srcId="{FB2AED3A-2EB1-474A-B088-7BDAE5C1E84A}" destId="{F4E8BA7D-5D98-BB45-965D-65771AE79C89}" srcOrd="0" destOrd="0" presId="urn:microsoft.com/office/officeart/2005/8/layout/pyramid2"/>
    <dgm:cxn modelId="{98F1206F-E310-46ED-B41A-DE3EBD839316}" srcId="{41489594-2D68-4495-98ED-1DFBC7B47832}" destId="{CC14F166-1A6F-477B-AD95-0C7E6B2A5460}" srcOrd="4" destOrd="0" parTransId="{1E99FE19-37E0-4B16-962D-0C7C9BF94765}" sibTransId="{A5DD929B-3543-4DDA-997A-ED0B20B4DFDD}"/>
    <dgm:cxn modelId="{92BEFA71-C023-49C0-9A62-D2E7F5B722F3}" srcId="{41489594-2D68-4495-98ED-1DFBC7B47832}" destId="{0181DD04-82CE-4D0E-8E44-F00DC96D697E}" srcOrd="2" destOrd="0" parTransId="{1F20A145-E283-4CCC-8087-03DC0B766223}" sibTransId="{C31DD629-2CFE-46C8-8D49-FCA36DD04525}"/>
    <dgm:cxn modelId="{CE87527F-EA90-42B8-B22F-0A94F8A04A87}" type="presOf" srcId="{78E6D655-207F-4CC7-B22B-AA3D3F86E36E}" destId="{850C000C-B423-4852-A247-526181642B1E}" srcOrd="0" destOrd="0" presId="urn:microsoft.com/office/officeart/2005/8/layout/pyramid2"/>
    <dgm:cxn modelId="{0D47159E-B0D5-2045-B06D-DFCF19F52BCB}" srcId="{41489594-2D68-4495-98ED-1DFBC7B47832}" destId="{FB2AED3A-2EB1-474A-B088-7BDAE5C1E84A}" srcOrd="1" destOrd="0" parTransId="{C383B86E-6C08-0F4F-8CA0-14031EE09613}" sibTransId="{5F21E6F1-2EBE-E349-847E-BD72B27010F3}"/>
    <dgm:cxn modelId="{CC342FA7-371A-4F3F-90AD-2DE84B4FEA47}" srcId="{41489594-2D68-4495-98ED-1DFBC7B47832}" destId="{78E6D655-207F-4CC7-B22B-AA3D3F86E36E}" srcOrd="0" destOrd="0" parTransId="{9AC37471-9304-4C7B-9884-40FEEF20B1B2}" sibTransId="{0CBE5411-E53D-4474-8A17-D813A5CBE3AA}"/>
    <dgm:cxn modelId="{137C66CE-D530-4C4C-B089-6B4E32543CBE}" srcId="{41489594-2D68-4495-98ED-1DFBC7B47832}" destId="{F2D58C3E-E3AE-4B9D-B16C-2310783948BD}" srcOrd="5" destOrd="0" parTransId="{5B5A0DEA-7434-4EDA-B3C6-9884EECCC45D}" sibTransId="{FECC3F89-DF81-460F-8591-03A2B0ECC6C7}"/>
    <dgm:cxn modelId="{86210DD2-8A5A-4D86-B720-3EC2B9EA9AF6}" type="presOf" srcId="{DCD0F822-4CD3-4F28-9CFE-2C6CE24117B8}" destId="{85F4F730-FCA4-4EEB-BB8D-48B70AD4949C}" srcOrd="0" destOrd="0" presId="urn:microsoft.com/office/officeart/2005/8/layout/pyramid2"/>
    <dgm:cxn modelId="{5397EFEB-A891-48A3-B12D-2659746AAEF7}" type="presOf" srcId="{41489594-2D68-4495-98ED-1DFBC7B47832}" destId="{114AD913-00E8-46D7-8B7F-F1DC6538CA88}" srcOrd="0" destOrd="0" presId="urn:microsoft.com/office/officeart/2005/8/layout/pyramid2"/>
    <dgm:cxn modelId="{FF2E25FF-4578-405B-A3CA-75071C0839DD}" type="presOf" srcId="{F2D58C3E-E3AE-4B9D-B16C-2310783948BD}" destId="{81F10E2C-3129-4E35-96D3-20A697BEB802}" srcOrd="0" destOrd="0" presId="urn:microsoft.com/office/officeart/2005/8/layout/pyramid2"/>
    <dgm:cxn modelId="{815E0B5F-9475-44AF-A28C-837A8636F6BF}" type="presParOf" srcId="{114AD913-00E8-46D7-8B7F-F1DC6538CA88}" destId="{57B4A1D0-CFA0-438A-ABF2-AA2AD3918AA1}" srcOrd="0" destOrd="0" presId="urn:microsoft.com/office/officeart/2005/8/layout/pyramid2"/>
    <dgm:cxn modelId="{6E70194E-2B23-43A0-8484-CBE265F995F8}" type="presParOf" srcId="{114AD913-00E8-46D7-8B7F-F1DC6538CA88}" destId="{AA350A9F-5734-4506-9BA1-4B1FB1757049}" srcOrd="1" destOrd="0" presId="urn:microsoft.com/office/officeart/2005/8/layout/pyramid2"/>
    <dgm:cxn modelId="{B1892034-C950-4305-95D7-AA3331B2D7C5}" type="presParOf" srcId="{AA350A9F-5734-4506-9BA1-4B1FB1757049}" destId="{850C000C-B423-4852-A247-526181642B1E}" srcOrd="0" destOrd="0" presId="urn:microsoft.com/office/officeart/2005/8/layout/pyramid2"/>
    <dgm:cxn modelId="{ACD8E03D-77B5-4622-8565-4ABCDCCAEEED}" type="presParOf" srcId="{AA350A9F-5734-4506-9BA1-4B1FB1757049}" destId="{BAC658C4-3FCF-4A95-8CDE-F8FDAE08C176}" srcOrd="1" destOrd="0" presId="urn:microsoft.com/office/officeart/2005/8/layout/pyramid2"/>
    <dgm:cxn modelId="{5F81AFC2-1571-5D40-920F-5ACDC80BB901}" type="presParOf" srcId="{AA350A9F-5734-4506-9BA1-4B1FB1757049}" destId="{F4E8BA7D-5D98-BB45-965D-65771AE79C89}" srcOrd="2" destOrd="0" presId="urn:microsoft.com/office/officeart/2005/8/layout/pyramid2"/>
    <dgm:cxn modelId="{3E512F44-8F32-E948-BBBE-BE6C8F72F6B8}" type="presParOf" srcId="{AA350A9F-5734-4506-9BA1-4B1FB1757049}" destId="{16690CF8-6349-DA4E-84EC-E7FD6ACD1F05}" srcOrd="3" destOrd="0" presId="urn:microsoft.com/office/officeart/2005/8/layout/pyramid2"/>
    <dgm:cxn modelId="{B1197CB3-848E-4086-9CE0-ED6505FC59B2}" type="presParOf" srcId="{AA350A9F-5734-4506-9BA1-4B1FB1757049}" destId="{16215F24-EF85-42DE-A8C7-87C525096FEE}" srcOrd="4" destOrd="0" presId="urn:microsoft.com/office/officeart/2005/8/layout/pyramid2"/>
    <dgm:cxn modelId="{1D84A168-C299-42E9-9444-E6FC7209D737}" type="presParOf" srcId="{AA350A9F-5734-4506-9BA1-4B1FB1757049}" destId="{3DA4DF2B-1089-4794-AEB8-24A4835B7AF7}" srcOrd="5" destOrd="0" presId="urn:microsoft.com/office/officeart/2005/8/layout/pyramid2"/>
    <dgm:cxn modelId="{2735DC06-E06B-4E48-A539-1D975351EA15}" type="presParOf" srcId="{AA350A9F-5734-4506-9BA1-4B1FB1757049}" destId="{85F4F730-FCA4-4EEB-BB8D-48B70AD4949C}" srcOrd="6" destOrd="0" presId="urn:microsoft.com/office/officeart/2005/8/layout/pyramid2"/>
    <dgm:cxn modelId="{5F772BAE-536E-4E48-87A1-3FCE53CA04D3}" type="presParOf" srcId="{AA350A9F-5734-4506-9BA1-4B1FB1757049}" destId="{1B1BA0E3-1170-4FF8-BFA9-F40F26292AD4}" srcOrd="7" destOrd="0" presId="urn:microsoft.com/office/officeart/2005/8/layout/pyramid2"/>
    <dgm:cxn modelId="{633579BA-5995-4BD9-82FF-611F3CF3788A}" type="presParOf" srcId="{AA350A9F-5734-4506-9BA1-4B1FB1757049}" destId="{FA7E68F4-3435-452C-96F4-83ED701FFE51}" srcOrd="8" destOrd="0" presId="urn:microsoft.com/office/officeart/2005/8/layout/pyramid2"/>
    <dgm:cxn modelId="{21E3E65B-ED7E-4D38-99C8-7ABB44051E98}" type="presParOf" srcId="{AA350A9F-5734-4506-9BA1-4B1FB1757049}" destId="{B302F91B-9A96-4433-987C-364D002FDA19}" srcOrd="9" destOrd="0" presId="urn:microsoft.com/office/officeart/2005/8/layout/pyramid2"/>
    <dgm:cxn modelId="{BE97A855-3BEF-429F-9952-62ABC80E6A1E}" type="presParOf" srcId="{AA350A9F-5734-4506-9BA1-4B1FB1757049}" destId="{81F10E2C-3129-4E35-96D3-20A697BEB802}" srcOrd="10" destOrd="0" presId="urn:microsoft.com/office/officeart/2005/8/layout/pyramid2"/>
    <dgm:cxn modelId="{797BED53-D360-48EB-AE92-56211ED22CB0}" type="presParOf" srcId="{AA350A9F-5734-4506-9BA1-4B1FB1757049}" destId="{2F460EF3-2D0D-4D8F-A823-521B6DB74E51}"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4A1D0-CFA0-438A-ABF2-AA2AD3918AA1}">
      <dsp:nvSpPr>
        <dsp:cNvPr id="0" name=""/>
        <dsp:cNvSpPr/>
      </dsp:nvSpPr>
      <dsp:spPr>
        <a:xfrm>
          <a:off x="0" y="0"/>
          <a:ext cx="3527272" cy="397549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C000C-B423-4852-A247-526181642B1E}">
      <dsp:nvSpPr>
        <dsp:cNvPr id="0" name=""/>
        <dsp:cNvSpPr/>
      </dsp:nvSpPr>
      <dsp:spPr>
        <a:xfrm>
          <a:off x="1763636" y="399684"/>
          <a:ext cx="2292726" cy="4705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Community</a:t>
          </a:r>
        </a:p>
      </dsp:txBody>
      <dsp:txXfrm>
        <a:off x="1786606" y="422654"/>
        <a:ext cx="2246786" cy="424597"/>
      </dsp:txXfrm>
    </dsp:sp>
    <dsp:sp modelId="{F4E8BA7D-5D98-BB45-965D-65771AE79C89}">
      <dsp:nvSpPr>
        <dsp:cNvPr id="0" name=""/>
        <dsp:cNvSpPr/>
      </dsp:nvSpPr>
      <dsp:spPr>
        <a:xfrm>
          <a:off x="1763636" y="929039"/>
          <a:ext cx="2292726" cy="4705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Board</a:t>
          </a:r>
        </a:p>
      </dsp:txBody>
      <dsp:txXfrm>
        <a:off x="1786606" y="952009"/>
        <a:ext cx="2246786" cy="424597"/>
      </dsp:txXfrm>
    </dsp:sp>
    <dsp:sp modelId="{16215F24-EF85-42DE-A8C7-87C525096FEE}">
      <dsp:nvSpPr>
        <dsp:cNvPr id="0" name=""/>
        <dsp:cNvSpPr/>
      </dsp:nvSpPr>
      <dsp:spPr>
        <a:xfrm>
          <a:off x="1763636" y="1458393"/>
          <a:ext cx="2292726" cy="470537"/>
        </a:xfrm>
        <a:prstGeom prst="round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District</a:t>
          </a:r>
        </a:p>
      </dsp:txBody>
      <dsp:txXfrm>
        <a:off x="1786606" y="1481363"/>
        <a:ext cx="2246786" cy="424597"/>
      </dsp:txXfrm>
    </dsp:sp>
    <dsp:sp modelId="{85F4F730-FCA4-4EEB-BB8D-48B70AD4949C}">
      <dsp:nvSpPr>
        <dsp:cNvPr id="0" name=""/>
        <dsp:cNvSpPr/>
      </dsp:nvSpPr>
      <dsp:spPr>
        <a:xfrm>
          <a:off x="1763636" y="1987748"/>
          <a:ext cx="2292726" cy="470537"/>
        </a:xfrm>
        <a:prstGeom prst="round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&amp; Cluster</a:t>
          </a:r>
        </a:p>
      </dsp:txBody>
      <dsp:txXfrm>
        <a:off x="1786606" y="2010718"/>
        <a:ext cx="2246786" cy="424597"/>
      </dsp:txXfrm>
    </dsp:sp>
    <dsp:sp modelId="{FA7E68F4-3435-452C-96F4-83ED701FFE51}">
      <dsp:nvSpPr>
        <dsp:cNvPr id="0" name=""/>
        <dsp:cNvSpPr/>
      </dsp:nvSpPr>
      <dsp:spPr>
        <a:xfrm>
          <a:off x="1763636" y="2517103"/>
          <a:ext cx="2292726" cy="4705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Knowledge &amp; Skills</a:t>
          </a:r>
        </a:p>
      </dsp:txBody>
      <dsp:txXfrm>
        <a:off x="1786606" y="2540073"/>
        <a:ext cx="2246786" cy="424597"/>
      </dsp:txXfrm>
    </dsp:sp>
    <dsp:sp modelId="{81F10E2C-3129-4E35-96D3-20A697BEB802}">
      <dsp:nvSpPr>
        <dsp:cNvPr id="0" name=""/>
        <dsp:cNvSpPr/>
      </dsp:nvSpPr>
      <dsp:spPr>
        <a:xfrm>
          <a:off x="1763636" y="3046457"/>
          <a:ext cx="2292726" cy="4705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Foundational Practice</a:t>
          </a:r>
          <a:endParaRPr lang="en-US" sz="1800" kern="1200" dirty="0"/>
        </a:p>
      </dsp:txBody>
      <dsp:txXfrm>
        <a:off x="1786606" y="3069427"/>
        <a:ext cx="2246786" cy="4245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F69A195-2002-4D58-BF03-A80F41877285}" type="datetimeFigureOut">
              <a:rPr lang="en-US" smtClean="0"/>
              <a:t>9/4/19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E93ED15-46D9-4501-8C70-AE6B3F2A846C}" type="slidenum">
              <a:rPr lang="en-US" smtClean="0"/>
              <a:t>‹#›</a:t>
            </a:fld>
            <a:endParaRPr lang="en-US"/>
          </a:p>
        </p:txBody>
      </p:sp>
    </p:spTree>
    <p:extLst>
      <p:ext uri="{BB962C8B-B14F-4D97-AF65-F5344CB8AC3E}">
        <p14:creationId xmlns:p14="http://schemas.microsoft.com/office/powerpoint/2010/main" val="164143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9BDFC63-F9C0-4F95-8D5D-D22617D2E314}" type="datetimeFigureOut">
              <a:rPr lang="en-US" smtClean="0"/>
              <a:t>9/4/19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DA39574-C331-4ECC-9487-BAC8896E9058}" type="slidenum">
              <a:rPr lang="en-US" smtClean="0"/>
              <a:t>‹#›</a:t>
            </a:fld>
            <a:endParaRPr lang="en-US"/>
          </a:p>
        </p:txBody>
      </p:sp>
    </p:spTree>
    <p:extLst>
      <p:ext uri="{BB962C8B-B14F-4D97-AF65-F5344CB8AC3E}">
        <p14:creationId xmlns:p14="http://schemas.microsoft.com/office/powerpoint/2010/main" val="218072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dirty="0">
                <a:solidFill>
                  <a:schemeClr val="tx1">
                    <a:lumMod val="75000"/>
                    <a:lumOff val="25000"/>
                  </a:schemeClr>
                </a:solidFill>
              </a:rPr>
              <a:t>The safe and supportive schools explanatory model still stands for further detail on the core. </a:t>
            </a: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20</a:t>
            </a:fld>
            <a:endParaRPr lang="en-US"/>
          </a:p>
        </p:txBody>
      </p:sp>
    </p:spTree>
    <p:extLst>
      <p:ext uri="{BB962C8B-B14F-4D97-AF65-F5344CB8AC3E}">
        <p14:creationId xmlns:p14="http://schemas.microsoft.com/office/powerpoint/2010/main" val="191295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EC9D2F-4C60-46FE-A9A3-5F6324871C5B}"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4110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52E36-EBBE-4426-8275-485DC76B58F8}"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13040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56B09-CA1F-4CE0-A59A-11329460F18C}"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185008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7156FA-11E0-432A-BB3E-D79A01B291EF}"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306401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33D3E2-165A-41E1-8779-113927E9AD5C}" type="datetime1">
              <a:rPr lang="en-US" smtClean="0">
                <a:solidFill>
                  <a:prstClr val="black">
                    <a:tint val="75000"/>
                  </a:prstClr>
                </a:solidFill>
              </a:rPr>
              <a:t>9/4/19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AF2FEA-5B2F-4553-97BE-D0BF884DB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5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165447-3C26-42FF-9A4C-98FB59EC601E}"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384508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5FB31F-79E0-4930-A211-C7CF538FEFD7}"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171476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DF3161-D9B3-4548-8EFC-7D05CF932E2A}" type="datetime1">
              <a:rPr lang="en-US" smtClean="0"/>
              <a:t>9/4/19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296637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9A5132-09D6-4478-9FE2-B060EE966438}" type="datetime1">
              <a:rPr lang="en-US" smtClean="0"/>
              <a:t>9/4/19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3576483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970CA-917E-4DAC-A112-625F887A1783}" type="datetime1">
              <a:rPr lang="en-US" smtClean="0"/>
              <a:t>9/4/19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468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0476DF-6EC3-47D4-BB36-B70047D20846}"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289203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36FE5-D109-4DF8-9B78-58FAF5435BC0}"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1107439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B48ED7-31C1-4F44-B8F2-82F8A579B205}"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63000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A29E3-0F46-4B0D-A6C1-ADBB1F6CEE41}"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368010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69E04-DE93-40FD-9A06-258F4A8A2D24}"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2FEA-5B2F-4553-97BE-D0BF884DBBAC}" type="slidenum">
              <a:rPr lang="en-US" smtClean="0"/>
              <a:pPr/>
              <a:t>‹#›</a:t>
            </a:fld>
            <a:endParaRPr lang="en-US"/>
          </a:p>
        </p:txBody>
      </p:sp>
    </p:spTree>
    <p:extLst>
      <p:ext uri="{BB962C8B-B14F-4D97-AF65-F5344CB8AC3E}">
        <p14:creationId xmlns:p14="http://schemas.microsoft.com/office/powerpoint/2010/main" val="192303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46630-F86C-43FD-932D-83C16F6E5D8B}"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131211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CABF62-0D6B-46CC-B208-07C89B6F3A9A}"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156495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D866A5-2627-464F-AE3B-C55EA9A17E6B}" type="datetime1">
              <a:rPr lang="en-US" smtClean="0"/>
              <a:t>9/4/19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42372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150AE0-FB5C-4090-9430-9D53F956A7E3}" type="datetime1">
              <a:rPr lang="en-US" smtClean="0"/>
              <a:t>9/4/19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397407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27D85-5ED5-460B-919E-0ABEB2B315D2}" type="datetime1">
              <a:rPr lang="en-US" smtClean="0"/>
              <a:t>9/4/19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79822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9B87B8-85AE-4D6C-8EE1-BC8A415D8745}"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66473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037D14-47B2-41F5-8016-199DD4F9C92D}"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D1BBA-6D35-40A8-AE61-43A16A669678}" type="slidenum">
              <a:rPr lang="en-US" smtClean="0"/>
              <a:t>‹#›</a:t>
            </a:fld>
            <a:endParaRPr lang="en-US"/>
          </a:p>
        </p:txBody>
      </p:sp>
    </p:spTree>
    <p:extLst>
      <p:ext uri="{BB962C8B-B14F-4D97-AF65-F5344CB8AC3E}">
        <p14:creationId xmlns:p14="http://schemas.microsoft.com/office/powerpoint/2010/main" val="112566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CB33E-D498-44A0-83F6-7529D3C99D8F}" type="datetime1">
              <a:rPr lang="en-US" smtClean="0"/>
              <a:t>9/4/19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D1BBA-6D35-40A8-AE61-43A16A669678}" type="slidenum">
              <a:rPr lang="en-US" smtClean="0"/>
              <a:t>‹#›</a:t>
            </a:fld>
            <a:endParaRPr lang="en-US"/>
          </a:p>
        </p:txBody>
      </p:sp>
    </p:spTree>
    <p:extLst>
      <p:ext uri="{BB962C8B-B14F-4D97-AF65-F5344CB8AC3E}">
        <p14:creationId xmlns:p14="http://schemas.microsoft.com/office/powerpoint/2010/main" val="20515273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9D689-E088-47BB-9856-FB5E40FC7320}" type="datetime1">
              <a:rPr lang="en-US" smtClean="0"/>
              <a:t>9/4/19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F2FEA-5B2F-4553-97BE-D0BF884DBBAC}" type="slidenum">
              <a:rPr lang="en-US" smtClean="0"/>
              <a:pPr/>
              <a:t>‹#›</a:t>
            </a:fld>
            <a:endParaRPr lang="en-US"/>
          </a:p>
        </p:txBody>
      </p:sp>
    </p:spTree>
    <p:extLst>
      <p:ext uri="{BB962C8B-B14F-4D97-AF65-F5344CB8AC3E}">
        <p14:creationId xmlns:p14="http://schemas.microsoft.com/office/powerpoint/2010/main" val="20178124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spect="1"/>
          </p:cNvSpPr>
          <p:nvPr/>
        </p:nvSpPr>
        <p:spPr>
          <a:xfrm>
            <a:off x="0" y="1844777"/>
            <a:ext cx="9144000" cy="1921366"/>
          </a:xfrm>
          <a:prstGeom prst="rect">
            <a:avLst/>
          </a:prstGeom>
          <a:solidFill>
            <a:srgbClr val="F2784B"/>
          </a:solidFill>
          <a:ln>
            <a:solidFill>
              <a:srgbClr val="F27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spect="1"/>
          </p:cNvSpPr>
          <p:nvPr/>
        </p:nvSpPr>
        <p:spPr>
          <a:xfrm>
            <a:off x="224776" y="2032171"/>
            <a:ext cx="8727615" cy="1546577"/>
          </a:xfrm>
          <a:prstGeom prst="rect">
            <a:avLst/>
          </a:prstGeom>
          <a:noFill/>
        </p:spPr>
        <p:txBody>
          <a:bodyPr wrap="square" rtlCol="0">
            <a:spAutoFit/>
          </a:bodyPr>
          <a:lstStyle/>
          <a:p>
            <a:pPr>
              <a:lnSpc>
                <a:spcPct val="90000"/>
              </a:lnSpc>
            </a:pPr>
            <a:r>
              <a:rPr lang="en-US" sz="3500" b="1" dirty="0">
                <a:solidFill>
                  <a:schemeClr val="bg1"/>
                </a:solidFill>
              </a:rPr>
              <a:t>Social Emotional Learning, Positive Behavioral Intervention and Supports, and Restorative Practices in Atlanta Public Schools</a:t>
            </a:r>
          </a:p>
        </p:txBody>
      </p:sp>
      <p:sp>
        <p:nvSpPr>
          <p:cNvPr id="2" name="TextBox 1"/>
          <p:cNvSpPr txBox="1">
            <a:spLocks noChangeAspect="1"/>
          </p:cNvSpPr>
          <p:nvPr/>
        </p:nvSpPr>
        <p:spPr>
          <a:xfrm>
            <a:off x="224776" y="3819753"/>
            <a:ext cx="8595157" cy="1323439"/>
          </a:xfrm>
          <a:prstGeom prst="rect">
            <a:avLst/>
          </a:prstGeom>
          <a:noFill/>
        </p:spPr>
        <p:txBody>
          <a:bodyPr wrap="square" rtlCol="0">
            <a:spAutoFit/>
          </a:bodyPr>
          <a:lstStyle/>
          <a:p>
            <a:r>
              <a:rPr lang="en-US" sz="3200" b="1" dirty="0">
                <a:solidFill>
                  <a:srgbClr val="615551"/>
                </a:solidFill>
              </a:rPr>
              <a:t>2018 IIRP World Conference Presentation </a:t>
            </a:r>
          </a:p>
          <a:p>
            <a:r>
              <a:rPr lang="en-US" sz="2400" dirty="0">
                <a:solidFill>
                  <a:srgbClr val="615551"/>
                </a:solidFill>
              </a:rPr>
              <a:t>Comprehensive School Safety Initiative (CSSI) Grant Program</a:t>
            </a:r>
          </a:p>
          <a:p>
            <a:r>
              <a:rPr lang="en-US" sz="2400" dirty="0">
                <a:solidFill>
                  <a:srgbClr val="615551"/>
                </a:solidFill>
              </a:rPr>
              <a:t>October 24, 2018 – Detroit, Michigan</a:t>
            </a:r>
          </a:p>
        </p:txBody>
      </p:sp>
      <p:pic>
        <p:nvPicPr>
          <p:cNvPr id="1026" name="Picture 2" descr="Logo Strengthening the Spirit of Community: IIRP World Conference 20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767" y="725236"/>
            <a:ext cx="3542891" cy="10139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a:grpSpLocks noChangeAspect="1"/>
          </p:cNvGrpSpPr>
          <p:nvPr/>
        </p:nvGrpSpPr>
        <p:grpSpPr>
          <a:xfrm>
            <a:off x="292767" y="5750857"/>
            <a:ext cx="8153917" cy="780905"/>
            <a:chOff x="798466" y="5735856"/>
            <a:chExt cx="10453734" cy="1001167"/>
          </a:xfrm>
        </p:grpSpPr>
        <p:pic>
          <p:nvPicPr>
            <p:cNvPr id="7" name="Picture 2" descr="Image result for IIRP Restorative Practices pi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4637" y="5918628"/>
              <a:ext cx="1872142" cy="63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georgia state university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7799" y="5838970"/>
              <a:ext cx="955585" cy="7949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wested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3144" y="6020792"/>
              <a:ext cx="1956902" cy="4312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atlanta public schools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466" y="5897028"/>
              <a:ext cx="1516925" cy="678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251033" y="5735856"/>
              <a:ext cx="1001167" cy="10011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944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photos.smugmug.com/2016-Back-to-School-Bash-/i-LQTZp9g/0/a986296f/X3/APS_BackToSchoolBash_AAA7359-X3.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bwMode="auto">
          <a:xfrm>
            <a:off x="3" y="1240692"/>
            <a:ext cx="9157647" cy="56814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475594" cy="1233087"/>
          </a:xfrm>
        </p:spPr>
        <p:txBody>
          <a:bodyPr/>
          <a:lstStyle/>
          <a:p>
            <a:r>
              <a:rPr lang="en-US" dirty="0">
                <a:solidFill>
                  <a:schemeClr val="bg1"/>
                </a:solidFill>
                <a:latin typeface="Impact" panose="020B0806030902050204" pitchFamily="34" charset="0"/>
              </a:rPr>
              <a:t>Our Mission &amp; Vision</a:t>
            </a:r>
          </a:p>
        </p:txBody>
      </p:sp>
      <p:sp>
        <p:nvSpPr>
          <p:cNvPr id="3" name="Slide Number Placeholder 2"/>
          <p:cNvSpPr>
            <a:spLocks noGrp="1"/>
          </p:cNvSpPr>
          <p:nvPr>
            <p:ph type="sldNum" sz="quarter" idx="12"/>
          </p:nvPr>
        </p:nvSpPr>
        <p:spPr/>
        <p:txBody>
          <a:bodyPr/>
          <a:lstStyle/>
          <a:p>
            <a:fld id="{B2AF2FEA-5B2F-4553-97BE-D0BF884DBBAC}" type="slidenum">
              <a:rPr lang="en-US" smtClean="0">
                <a:solidFill>
                  <a:schemeClr val="bg1"/>
                </a:solidFill>
              </a:rPr>
              <a:pPr/>
              <a:t>10</a:t>
            </a:fld>
            <a:endParaRPr lang="en-US">
              <a:solidFill>
                <a:schemeClr val="bg1"/>
              </a:solidFill>
            </a:endParaRPr>
          </a:p>
        </p:txBody>
      </p:sp>
    </p:spTree>
    <p:extLst>
      <p:ext uri="{BB962C8B-B14F-4D97-AF65-F5344CB8AC3E}">
        <p14:creationId xmlns:p14="http://schemas.microsoft.com/office/powerpoint/2010/main" val="5456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475594" cy="1233087"/>
          </a:xfrm>
        </p:spPr>
        <p:txBody>
          <a:bodyPr/>
          <a:lstStyle/>
          <a:p>
            <a:r>
              <a:rPr lang="en-US" dirty="0">
                <a:solidFill>
                  <a:schemeClr val="bg1"/>
                </a:solidFill>
                <a:latin typeface="Impact" panose="020B0806030902050204" pitchFamily="34" charset="0"/>
              </a:rPr>
              <a:t>Our Mission &amp; Vision</a:t>
            </a:r>
          </a:p>
        </p:txBody>
      </p:sp>
      <p:sp>
        <p:nvSpPr>
          <p:cNvPr id="3" name="Content Placeholder 2"/>
          <p:cNvSpPr>
            <a:spLocks noGrp="1"/>
          </p:cNvSpPr>
          <p:nvPr>
            <p:ph idx="1"/>
          </p:nvPr>
        </p:nvSpPr>
        <p:spPr>
          <a:xfrm>
            <a:off x="262890" y="1499646"/>
            <a:ext cx="8264799" cy="2161930"/>
          </a:xfrm>
        </p:spPr>
        <p:txBody>
          <a:bodyPr>
            <a:noAutofit/>
          </a:bodyPr>
          <a:lstStyle/>
          <a:p>
            <a:pPr marL="2405063" indent="-2405063">
              <a:lnSpc>
                <a:spcPct val="100000"/>
              </a:lnSpc>
              <a:buNone/>
              <a:defRPr/>
            </a:pPr>
            <a:r>
              <a:rPr lang="en-US" sz="4400" b="1" dirty="0">
                <a:solidFill>
                  <a:schemeClr val="accent4"/>
                </a:solidFill>
                <a:effectLst>
                  <a:outerShdw blurRad="38100" dist="38100" dir="2700000" algn="tl">
                    <a:srgbClr val="000000">
                      <a:alpha val="43137"/>
                    </a:srgbClr>
                  </a:outerShdw>
                </a:effectLst>
              </a:rPr>
              <a:t>Mission: 	</a:t>
            </a:r>
            <a:r>
              <a:rPr lang="en-US" sz="3200" dirty="0"/>
              <a:t>With the highest level of professionalism, create a safe and secure environment for teaching and learning.</a:t>
            </a:r>
          </a:p>
          <a:p>
            <a:pPr marL="2405063" indent="-2405063">
              <a:lnSpc>
                <a:spcPct val="100000"/>
              </a:lnSpc>
              <a:buNone/>
              <a:defRPr/>
            </a:pPr>
            <a:r>
              <a:rPr lang="en-US" sz="4400" b="1" dirty="0">
                <a:solidFill>
                  <a:schemeClr val="accent4"/>
                </a:solidFill>
                <a:effectLst>
                  <a:outerShdw blurRad="38100" dist="38100" dir="2700000" algn="tl">
                    <a:srgbClr val="000000">
                      <a:alpha val="43137"/>
                    </a:srgbClr>
                  </a:outerShdw>
                </a:effectLst>
              </a:rPr>
              <a:t>Vision: 	</a:t>
            </a:r>
            <a:r>
              <a:rPr lang="en-US" sz="3200" dirty="0"/>
              <a:t>A national leader in school safety and security services.</a:t>
            </a:r>
          </a:p>
          <a:p>
            <a:pPr marL="2405063" indent="-2405063">
              <a:lnSpc>
                <a:spcPct val="100000"/>
              </a:lnSpc>
              <a:buNone/>
              <a:defRPr/>
            </a:pPr>
            <a:r>
              <a:rPr lang="en-US" sz="4400" b="1" dirty="0">
                <a:solidFill>
                  <a:schemeClr val="accent4"/>
                </a:solidFill>
                <a:effectLst>
                  <a:outerShdw blurRad="38100" dist="38100" dir="2700000" algn="tl">
                    <a:srgbClr val="000000">
                      <a:alpha val="43137"/>
                    </a:srgbClr>
                  </a:outerShdw>
                </a:effectLst>
              </a:rPr>
              <a:t>Motto: 	</a:t>
            </a:r>
            <a:r>
              <a:rPr lang="en-US" sz="3200" dirty="0"/>
              <a:t>#</a:t>
            </a:r>
            <a:r>
              <a:rPr lang="en-US" sz="3200" dirty="0" err="1"/>
              <a:t>SafeSecureSTRONG</a:t>
            </a:r>
            <a:r>
              <a:rPr lang="en-US" sz="3200" dirty="0"/>
              <a:t>!</a:t>
            </a:r>
          </a:p>
        </p:txBody>
      </p:sp>
      <p:sp>
        <p:nvSpPr>
          <p:cNvPr id="4" name="Slide Number Placeholder 3"/>
          <p:cNvSpPr>
            <a:spLocks noGrp="1"/>
          </p:cNvSpPr>
          <p:nvPr>
            <p:ph type="sldNum" sz="quarter" idx="12"/>
          </p:nvPr>
        </p:nvSpPr>
        <p:spPr/>
        <p:txBody>
          <a:bodyPr/>
          <a:lstStyle/>
          <a:p>
            <a:fld id="{B2AF2FEA-5B2F-4553-97BE-D0BF884DBBA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407161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s://photos.smugmug.com/2016-Back-to-School-Bash-/i-k9L2vWL/0/86e4b118/X3/APS_BackToSchoolBash_AAA8218-X3.jpg"/>
          <p:cNvPicPr>
            <a:picLocks noChangeAspect="1" noChangeArrowheads="1"/>
          </p:cNvPicPr>
          <p:nvPr/>
        </p:nvPicPr>
        <p:blipFill rotWithShape="1">
          <a:blip r:embed="rId2" cstate="email">
            <a:lum bright="70000" contrast="-70000"/>
            <a:extLst>
              <a:ext uri="{28A0092B-C50C-407E-A947-70E740481C1C}">
                <a14:useLocalDpi xmlns:a14="http://schemas.microsoft.com/office/drawing/2010/main"/>
              </a:ext>
            </a:extLst>
          </a:blip>
          <a:srcRect/>
          <a:stretch/>
        </p:blipFill>
        <p:spPr bwMode="auto">
          <a:xfrm>
            <a:off x="1" y="1228301"/>
            <a:ext cx="9157648" cy="56296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475594" cy="1233087"/>
          </a:xfrm>
        </p:spPr>
        <p:txBody>
          <a:bodyPr>
            <a:normAutofit/>
          </a:bodyPr>
          <a:lstStyle/>
          <a:p>
            <a:r>
              <a:rPr lang="en-US" dirty="0">
                <a:solidFill>
                  <a:schemeClr val="bg1"/>
                </a:solidFill>
                <a:latin typeface="Impact" panose="020B0806030902050204" pitchFamily="34" charset="0"/>
              </a:rPr>
              <a:t>APSPD Public Safety Unit</a:t>
            </a:r>
          </a:p>
        </p:txBody>
      </p:sp>
      <p:sp>
        <p:nvSpPr>
          <p:cNvPr id="3" name="Content Placeholder 2"/>
          <p:cNvSpPr>
            <a:spLocks noGrp="1"/>
          </p:cNvSpPr>
          <p:nvPr>
            <p:ph idx="1"/>
          </p:nvPr>
        </p:nvSpPr>
        <p:spPr>
          <a:xfrm>
            <a:off x="216457" y="1338083"/>
            <a:ext cx="8668753" cy="4804902"/>
          </a:xfrm>
        </p:spPr>
        <p:txBody>
          <a:bodyPr>
            <a:noAutofit/>
          </a:bodyPr>
          <a:lstStyle/>
          <a:p>
            <a:pPr marL="0" indent="0">
              <a:lnSpc>
                <a:spcPct val="100000"/>
              </a:lnSpc>
              <a:buNone/>
              <a:defRPr/>
            </a:pPr>
            <a:r>
              <a:rPr lang="en-US" sz="3200" b="1" dirty="0"/>
              <a:t>…Did you know? </a:t>
            </a:r>
          </a:p>
          <a:p>
            <a:pPr marL="801688" lvl="1" indent="-344488">
              <a:lnSpc>
                <a:spcPct val="85000"/>
              </a:lnSpc>
              <a:spcBef>
                <a:spcPts val="1200"/>
              </a:spcBef>
              <a:buFont typeface="Arial" panose="020B0604020202020204" pitchFamily="34" charset="0"/>
              <a:buChar char="−"/>
              <a:defRPr/>
            </a:pPr>
            <a:r>
              <a:rPr lang="en-US" sz="2800" dirty="0"/>
              <a:t>The APS Police Department has 70+ sworn-officers with authority to enforce all laws, make arrests, and issue tickets.</a:t>
            </a:r>
          </a:p>
          <a:p>
            <a:pPr marL="801688" lvl="1" indent="-344488">
              <a:lnSpc>
                <a:spcPct val="85000"/>
              </a:lnSpc>
              <a:spcBef>
                <a:spcPts val="1200"/>
              </a:spcBef>
              <a:buFont typeface="Arial" panose="020B0604020202020204" pitchFamily="34" charset="0"/>
              <a:buChar char="−"/>
              <a:defRPr/>
            </a:pPr>
            <a:r>
              <a:rPr lang="en-US" sz="2800" dirty="0"/>
              <a:t>The APSPD Dispatch Command Center is available 24/7 for emergency and non-emergency calls.</a:t>
            </a:r>
          </a:p>
          <a:p>
            <a:pPr marL="801688" lvl="1" indent="-344488">
              <a:lnSpc>
                <a:spcPct val="85000"/>
              </a:lnSpc>
              <a:spcBef>
                <a:spcPts val="1200"/>
              </a:spcBef>
              <a:buFont typeface="Arial" panose="020B0604020202020204" pitchFamily="34" charset="0"/>
              <a:buChar char="−"/>
              <a:defRPr/>
            </a:pPr>
            <a:r>
              <a:rPr lang="en-US" sz="2800" dirty="0"/>
              <a:t>APS has over 60 School Crossing Guards covering more than 65 crosswalk locations.</a:t>
            </a:r>
          </a:p>
          <a:p>
            <a:pPr marL="801688" lvl="1" indent="-344488">
              <a:lnSpc>
                <a:spcPct val="85000"/>
              </a:lnSpc>
              <a:buFont typeface="Arial" panose="020B0604020202020204" pitchFamily="34" charset="0"/>
              <a:buChar char="−"/>
              <a:defRPr/>
            </a:pPr>
            <a:endParaRPr lang="en-US" sz="2800" dirty="0"/>
          </a:p>
          <a:p>
            <a:pPr marL="801688" lvl="1" indent="-344488">
              <a:lnSpc>
                <a:spcPct val="85000"/>
              </a:lnSpc>
              <a:buFont typeface="Arial" panose="020B0604020202020204" pitchFamily="34" charset="0"/>
              <a:buChar char="−"/>
              <a:defRPr/>
            </a:pPr>
            <a:endParaRPr lang="en-US" sz="2800" dirty="0"/>
          </a:p>
          <a:p>
            <a:pPr lvl="1">
              <a:lnSpc>
                <a:spcPct val="110000"/>
              </a:lnSpc>
              <a:buFont typeface="Arial" panose="020B0604020202020204" pitchFamily="34" charset="0"/>
              <a:buChar char="−"/>
              <a:defRPr/>
            </a:pPr>
            <a:endParaRPr lang="en-US" sz="2800" dirty="0"/>
          </a:p>
          <a:p>
            <a:pPr marL="0" indent="0">
              <a:lnSpc>
                <a:spcPct val="110000"/>
              </a:lnSpc>
              <a:buNone/>
              <a:defRPr/>
            </a:pPr>
            <a:br>
              <a:rPr lang="en-US" sz="3200" dirty="0"/>
            </a:br>
            <a:endParaRPr lang="en-US" sz="3200" dirty="0"/>
          </a:p>
        </p:txBody>
      </p:sp>
      <p:sp>
        <p:nvSpPr>
          <p:cNvPr id="4" name="Slide Number Placeholder 3"/>
          <p:cNvSpPr>
            <a:spLocks noGrp="1"/>
          </p:cNvSpPr>
          <p:nvPr>
            <p:ph type="sldNum" sz="quarter" idx="12"/>
          </p:nvPr>
        </p:nvSpPr>
        <p:spPr/>
        <p:txBody>
          <a:bodyPr/>
          <a:lstStyle/>
          <a:p>
            <a:fld id="{B2AF2FEA-5B2F-4553-97BE-D0BF884DBBA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8279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475594" cy="1233087"/>
          </a:xfrm>
        </p:spPr>
        <p:txBody>
          <a:bodyPr>
            <a:normAutofit/>
          </a:bodyPr>
          <a:lstStyle/>
          <a:p>
            <a:r>
              <a:rPr lang="en-US" dirty="0">
                <a:solidFill>
                  <a:schemeClr val="bg1"/>
                </a:solidFill>
                <a:latin typeface="Impact" panose="020B0806030902050204" pitchFamily="34" charset="0"/>
              </a:rPr>
              <a:t>APSPD Public Safety Unit</a:t>
            </a:r>
          </a:p>
        </p:txBody>
      </p:sp>
      <p:sp>
        <p:nvSpPr>
          <p:cNvPr id="3" name="Content Placeholder 2"/>
          <p:cNvSpPr>
            <a:spLocks noGrp="1"/>
          </p:cNvSpPr>
          <p:nvPr>
            <p:ph idx="1"/>
          </p:nvPr>
        </p:nvSpPr>
        <p:spPr>
          <a:xfrm>
            <a:off x="216457" y="1338083"/>
            <a:ext cx="8668753" cy="4804902"/>
          </a:xfrm>
        </p:spPr>
        <p:txBody>
          <a:bodyPr>
            <a:noAutofit/>
          </a:bodyPr>
          <a:lstStyle/>
          <a:p>
            <a:pPr marL="0" indent="0">
              <a:lnSpc>
                <a:spcPct val="100000"/>
              </a:lnSpc>
              <a:buNone/>
              <a:defRPr/>
            </a:pPr>
            <a:r>
              <a:rPr lang="en-US" sz="3200" b="1" dirty="0"/>
              <a:t>Key Responsibilities: </a:t>
            </a:r>
          </a:p>
          <a:p>
            <a:pPr marL="801688" lvl="1" indent="-344488">
              <a:lnSpc>
                <a:spcPct val="85000"/>
              </a:lnSpc>
              <a:spcBef>
                <a:spcPts val="1200"/>
              </a:spcBef>
              <a:buFont typeface="Arial" panose="020B0604020202020204" pitchFamily="34" charset="0"/>
              <a:buChar char="−"/>
              <a:defRPr/>
            </a:pPr>
            <a:r>
              <a:rPr lang="en-US" sz="2800" dirty="0"/>
              <a:t>APSPD School Resource Officers (SROs) support elementary, middle, and high schools.</a:t>
            </a:r>
          </a:p>
          <a:p>
            <a:pPr marL="801688" lvl="1" indent="-344488">
              <a:lnSpc>
                <a:spcPct val="85000"/>
              </a:lnSpc>
              <a:spcBef>
                <a:spcPts val="1200"/>
              </a:spcBef>
              <a:buFont typeface="Arial" panose="020B0604020202020204" pitchFamily="34" charset="0"/>
              <a:buChar char="−"/>
              <a:defRPr/>
            </a:pPr>
            <a:r>
              <a:rPr lang="en-US" sz="2800" dirty="0"/>
              <a:t>APSPD responds to school safety concerns and crisis incidents on APS campuses and workplaces.</a:t>
            </a:r>
          </a:p>
          <a:p>
            <a:pPr marL="801688" lvl="1" indent="-344488">
              <a:lnSpc>
                <a:spcPct val="85000"/>
              </a:lnSpc>
              <a:spcBef>
                <a:spcPts val="1200"/>
              </a:spcBef>
              <a:buFont typeface="Arial" panose="020B0604020202020204" pitchFamily="34" charset="0"/>
              <a:buChar char="−"/>
              <a:defRPr/>
            </a:pPr>
            <a:r>
              <a:rPr lang="en-US" sz="2800" dirty="0"/>
              <a:t>SROs serve as safety coordinators for all middle and high schools and support designated safety coordinators in elementary schools.</a:t>
            </a:r>
          </a:p>
          <a:p>
            <a:pPr marL="801688" lvl="1" indent="-344488">
              <a:lnSpc>
                <a:spcPct val="85000"/>
              </a:lnSpc>
              <a:spcBef>
                <a:spcPts val="1200"/>
              </a:spcBef>
              <a:buFont typeface="Arial" panose="020B0604020202020204" pitchFamily="34" charset="0"/>
              <a:buChar char="−"/>
              <a:defRPr/>
            </a:pPr>
            <a:r>
              <a:rPr lang="en-US" sz="2800" dirty="0"/>
              <a:t>School Crossing Guards (SCGs) assist with pedestrian safety at APS elementary schools.</a:t>
            </a:r>
          </a:p>
        </p:txBody>
      </p:sp>
      <p:sp>
        <p:nvSpPr>
          <p:cNvPr id="4" name="Slide Number Placeholder 3"/>
          <p:cNvSpPr>
            <a:spLocks noGrp="1"/>
          </p:cNvSpPr>
          <p:nvPr>
            <p:ph type="sldNum" sz="quarter" idx="12"/>
          </p:nvPr>
        </p:nvSpPr>
        <p:spPr/>
        <p:txBody>
          <a:bodyPr/>
          <a:lstStyle/>
          <a:p>
            <a:fld id="{B2AF2FEA-5B2F-4553-97BE-D0BF884DBBA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32725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3" y="1222061"/>
            <a:ext cx="9156855" cy="6277970"/>
          </a:xfrm>
          <a:prstGeom prst="rect">
            <a:avLst/>
          </a:prstGeom>
        </p:spPr>
      </p:pic>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475594" cy="1233087"/>
          </a:xfrm>
        </p:spPr>
        <p:txBody>
          <a:bodyPr>
            <a:normAutofit/>
          </a:bodyPr>
          <a:lstStyle/>
          <a:p>
            <a:r>
              <a:rPr lang="en-US" dirty="0">
                <a:solidFill>
                  <a:schemeClr val="bg1"/>
                </a:solidFill>
                <a:latin typeface="Impact" panose="020B0806030902050204" pitchFamily="34" charset="0"/>
              </a:rPr>
              <a:t>Key Accomplishments</a:t>
            </a:r>
          </a:p>
        </p:txBody>
      </p:sp>
      <p:sp>
        <p:nvSpPr>
          <p:cNvPr id="3" name="Slide Number Placeholder 2"/>
          <p:cNvSpPr>
            <a:spLocks noGrp="1"/>
          </p:cNvSpPr>
          <p:nvPr>
            <p:ph type="sldNum" sz="quarter" idx="12"/>
          </p:nvPr>
        </p:nvSpPr>
        <p:spPr/>
        <p:txBody>
          <a:bodyPr/>
          <a:lstStyle/>
          <a:p>
            <a:fld id="{B2AF2FEA-5B2F-4553-97BE-D0BF884DBBAC}" type="slidenum">
              <a:rPr lang="en-US"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26681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475594" cy="1233087"/>
          </a:xfrm>
        </p:spPr>
        <p:txBody>
          <a:bodyPr>
            <a:normAutofit/>
          </a:bodyPr>
          <a:lstStyle/>
          <a:p>
            <a:r>
              <a:rPr lang="en-US" dirty="0">
                <a:solidFill>
                  <a:schemeClr val="bg1"/>
                </a:solidFill>
                <a:latin typeface="Impact" panose="020B0806030902050204" pitchFamily="34" charset="0"/>
              </a:rPr>
              <a:t>Key Accomplishments</a:t>
            </a:r>
          </a:p>
        </p:txBody>
      </p:sp>
      <p:sp>
        <p:nvSpPr>
          <p:cNvPr id="3" name="Rectangle 2"/>
          <p:cNvSpPr/>
          <p:nvPr/>
        </p:nvSpPr>
        <p:spPr>
          <a:xfrm>
            <a:off x="1306286" y="1408433"/>
            <a:ext cx="7598228" cy="5118324"/>
          </a:xfrm>
          <a:prstGeom prst="rect">
            <a:avLst/>
          </a:prstGeom>
        </p:spPr>
        <p:txBody>
          <a:bodyPr wrap="square">
            <a:spAutoFit/>
          </a:bodyPr>
          <a:lstStyle/>
          <a:p>
            <a:pPr>
              <a:lnSpc>
                <a:spcPct val="85000"/>
              </a:lnSpc>
              <a:spcBef>
                <a:spcPts val="600"/>
              </a:spcBef>
              <a:defRPr/>
            </a:pPr>
            <a:r>
              <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Institute of Justice (NIJ) </a:t>
            </a:r>
            <a:r>
              <a:rPr lang="en-US" sz="2400" dirty="0">
                <a:solidFill>
                  <a:prstClr val="black"/>
                </a:solidFill>
                <a:latin typeface="Arial" panose="020B0604020202020204" pitchFamily="34" charset="0"/>
                <a:cs typeface="Arial" panose="020B0604020202020204" pitchFamily="34" charset="0"/>
              </a:rPr>
              <a:t>$7,500,000 to develop and implement a research-based Comprehensive School Safety Initiative (CSSI) framework in partnership with WestEd &amp; Georgia State University for safe and supportive schools across APS.</a:t>
            </a:r>
          </a:p>
          <a:p>
            <a:pPr>
              <a:lnSpc>
                <a:spcPct val="110000"/>
              </a:lnSpc>
              <a:spcBef>
                <a:spcPts val="600"/>
              </a:spcBef>
              <a:defRPr/>
            </a:pPr>
            <a:r>
              <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Annie E. Casey Foundation Grant</a:t>
            </a:r>
          </a:p>
          <a:p>
            <a:pPr>
              <a:lnSpc>
                <a:spcPct val="85000"/>
              </a:lnSpc>
              <a:spcBef>
                <a:spcPts val="600"/>
              </a:spcBef>
              <a:defRPr/>
            </a:pPr>
            <a:r>
              <a:rPr lang="en-US" sz="2400" dirty="0">
                <a:solidFill>
                  <a:prstClr val="black"/>
                </a:solidFill>
                <a:latin typeface="Arial" panose="020B0604020202020204" pitchFamily="34" charset="0"/>
                <a:cs typeface="Arial" panose="020B0604020202020204" pitchFamily="34" charset="0"/>
              </a:rPr>
              <a:t>$40,000 to improve relationships between officers and students and fund Restorative Practices training.</a:t>
            </a:r>
          </a:p>
          <a:p>
            <a:pPr>
              <a:lnSpc>
                <a:spcPct val="85000"/>
              </a:lnSpc>
              <a:spcBef>
                <a:spcPts val="600"/>
              </a:spcBef>
              <a:defRPr/>
            </a:pPr>
            <a:endParaRPr lang="en-US" sz="1400" dirty="0">
              <a:solidFill>
                <a:prstClr val="black"/>
              </a:solidFill>
              <a:latin typeface="Arial" panose="020B0604020202020204" pitchFamily="34" charset="0"/>
              <a:cs typeface="Arial" panose="020B0604020202020204" pitchFamily="34" charset="0"/>
            </a:endParaRPr>
          </a:p>
          <a:p>
            <a:pPr>
              <a:lnSpc>
                <a:spcPct val="110000"/>
              </a:lnSpc>
              <a:spcBef>
                <a:spcPts val="600"/>
              </a:spcBef>
              <a:defRPr/>
            </a:pPr>
            <a:r>
              <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Hartford Grant</a:t>
            </a:r>
          </a:p>
          <a:p>
            <a:pPr>
              <a:lnSpc>
                <a:spcPct val="85000"/>
              </a:lnSpc>
              <a:spcBef>
                <a:spcPts val="600"/>
              </a:spcBef>
              <a:defRPr/>
            </a:pPr>
            <a:r>
              <a:rPr lang="en-US" sz="2400" dirty="0">
                <a:solidFill>
                  <a:prstClr val="black"/>
                </a:solidFill>
                <a:latin typeface="Arial" panose="020B0604020202020204" pitchFamily="34" charset="0"/>
                <a:cs typeface="Arial" panose="020B0604020202020204" pitchFamily="34" charset="0"/>
              </a:rPr>
              <a:t>$10,000 to start a Junior Fire Marshal Program  promoting fire safety and prevention training for students in grades K-3.</a:t>
            </a:r>
          </a:p>
        </p:txBody>
      </p:sp>
      <p:pic>
        <p:nvPicPr>
          <p:cNvPr id="1026" name="Picture 2" descr="The Hartf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798" y="4843830"/>
            <a:ext cx="821601" cy="8133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Image result for annie e. casey found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2227" y="3331723"/>
            <a:ext cx="1067171" cy="7897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6"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479" y="1325305"/>
            <a:ext cx="1012657" cy="10126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2AF2FEA-5B2F-4553-97BE-D0BF884DBBA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91764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475594" cy="1233087"/>
          </a:xfrm>
        </p:spPr>
        <p:txBody>
          <a:bodyPr>
            <a:normAutofit/>
          </a:bodyPr>
          <a:lstStyle/>
          <a:p>
            <a:r>
              <a:rPr lang="en-US" dirty="0">
                <a:solidFill>
                  <a:schemeClr val="bg1"/>
                </a:solidFill>
                <a:latin typeface="Impact" panose="020B0806030902050204" pitchFamily="34" charset="0"/>
              </a:rPr>
              <a:t>Key Accomplishments</a:t>
            </a:r>
          </a:p>
        </p:txBody>
      </p:sp>
      <p:sp>
        <p:nvSpPr>
          <p:cNvPr id="3" name="Rectangle 2"/>
          <p:cNvSpPr/>
          <p:nvPr/>
        </p:nvSpPr>
        <p:spPr>
          <a:xfrm>
            <a:off x="1542763" y="1365192"/>
            <a:ext cx="7601239" cy="5012526"/>
          </a:xfrm>
          <a:prstGeom prst="rect">
            <a:avLst/>
          </a:prstGeom>
        </p:spPr>
        <p:txBody>
          <a:bodyPr wrap="square">
            <a:spAutoFit/>
          </a:bodyPr>
          <a:lstStyle/>
          <a:p>
            <a:pPr>
              <a:lnSpc>
                <a:spcPct val="110000"/>
              </a:lnSpc>
              <a:defRPr/>
            </a:pPr>
            <a:r>
              <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Emotional Learning </a:t>
            </a:r>
          </a:p>
          <a:p>
            <a:pPr>
              <a:lnSpc>
                <a:spcPct val="85000"/>
              </a:lnSpc>
              <a:spcBef>
                <a:spcPts val="600"/>
              </a:spcBef>
              <a:defRPr/>
            </a:pPr>
            <a:r>
              <a:rPr lang="en-US" sz="2400" dirty="0">
                <a:solidFill>
                  <a:prstClr val="black"/>
                </a:solidFill>
                <a:latin typeface="Arial" panose="020B0604020202020204" pitchFamily="34" charset="0"/>
                <a:cs typeface="Arial" panose="020B0604020202020204" pitchFamily="34" charset="0"/>
              </a:rPr>
              <a:t>100% of APSPD school resource officers (SROs) </a:t>
            </a:r>
            <a:br>
              <a:rPr lang="en-US" sz="2400" dirty="0">
                <a:solidFill>
                  <a:prstClr val="black"/>
                </a:solidFill>
                <a:latin typeface="Arial" panose="020B0604020202020204" pitchFamily="34" charset="0"/>
                <a:cs typeface="Arial" panose="020B0604020202020204" pitchFamily="34" charset="0"/>
              </a:rPr>
            </a:br>
            <a:r>
              <a:rPr lang="en-US" sz="2400" dirty="0">
                <a:solidFill>
                  <a:prstClr val="black"/>
                </a:solidFill>
                <a:latin typeface="Arial" panose="020B0604020202020204" pitchFamily="34" charset="0"/>
                <a:cs typeface="Arial" panose="020B0604020202020204" pitchFamily="34" charset="0"/>
              </a:rPr>
              <a:t>have received SEL training.</a:t>
            </a:r>
            <a:br>
              <a:rPr lang="en-US" sz="2400" dirty="0">
                <a:solidFill>
                  <a:prstClr val="black"/>
                </a:solidFill>
                <a:latin typeface="Arial" panose="020B0604020202020204" pitchFamily="34" charset="0"/>
                <a:cs typeface="Arial" panose="020B0604020202020204" pitchFamily="34" charset="0"/>
              </a:rPr>
            </a:br>
            <a:r>
              <a:rPr lang="en-US" sz="1050" dirty="0">
                <a:solidFill>
                  <a:prstClr val="black"/>
                </a:solidFill>
                <a:latin typeface="Arial" panose="020B0604020202020204" pitchFamily="34" charset="0"/>
                <a:cs typeface="Arial" panose="020B0604020202020204" pitchFamily="34" charset="0"/>
              </a:rPr>
              <a:t> </a:t>
            </a:r>
            <a:endParaRPr lang="en-US" sz="2400" dirty="0">
              <a:solidFill>
                <a:prstClr val="black"/>
              </a:solidFill>
              <a:latin typeface="Arial" panose="020B0604020202020204" pitchFamily="34" charset="0"/>
              <a:cs typeface="Arial" panose="020B0604020202020204" pitchFamily="34" charset="0"/>
            </a:endParaRPr>
          </a:p>
          <a:p>
            <a:pPr>
              <a:lnSpc>
                <a:spcPct val="110000"/>
              </a:lnSpc>
              <a:spcBef>
                <a:spcPts val="600"/>
              </a:spcBef>
              <a:defRPr/>
            </a:pPr>
            <a:r>
              <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Restorative Practices</a:t>
            </a:r>
          </a:p>
          <a:p>
            <a:pPr>
              <a:lnSpc>
                <a:spcPct val="85000"/>
              </a:lnSpc>
              <a:spcBef>
                <a:spcPts val="600"/>
              </a:spcBef>
              <a:defRPr/>
            </a:pPr>
            <a:r>
              <a:rPr lang="en-US" sz="2400" dirty="0">
                <a:solidFill>
                  <a:prstClr val="black"/>
                </a:solidFill>
                <a:latin typeface="Arial" panose="020B0604020202020204" pitchFamily="34" charset="0"/>
                <a:cs typeface="Arial" panose="020B0604020202020204" pitchFamily="34" charset="0"/>
              </a:rPr>
              <a:t>APSPD is one of the only police departments in Georgia and one of the few police departments in </a:t>
            </a:r>
            <a:br>
              <a:rPr lang="en-US" sz="2400" dirty="0">
                <a:solidFill>
                  <a:prstClr val="black"/>
                </a:solidFill>
                <a:latin typeface="Arial" panose="020B0604020202020204" pitchFamily="34" charset="0"/>
                <a:cs typeface="Arial" panose="020B0604020202020204" pitchFamily="34" charset="0"/>
              </a:rPr>
            </a:br>
            <a:r>
              <a:rPr lang="en-US" sz="2400" dirty="0">
                <a:solidFill>
                  <a:prstClr val="black"/>
                </a:solidFill>
                <a:latin typeface="Arial" panose="020B0604020202020204" pitchFamily="34" charset="0"/>
                <a:cs typeface="Arial" panose="020B0604020202020204" pitchFamily="34" charset="0"/>
              </a:rPr>
              <a:t>the nation trained in Restorative Practices. </a:t>
            </a:r>
            <a:br>
              <a:rPr lang="en-US" sz="2400" dirty="0">
                <a:solidFill>
                  <a:prstClr val="black"/>
                </a:solidFill>
                <a:latin typeface="Arial" panose="020B0604020202020204" pitchFamily="34" charset="0"/>
                <a:cs typeface="Arial" panose="020B0604020202020204" pitchFamily="34" charset="0"/>
              </a:rPr>
            </a:br>
            <a:endParaRPr lang="en-US" sz="1200" dirty="0">
              <a:solidFill>
                <a:prstClr val="black"/>
              </a:solidFill>
              <a:latin typeface="Arial" panose="020B0604020202020204" pitchFamily="34" charset="0"/>
              <a:cs typeface="Arial" panose="020B0604020202020204" pitchFamily="34" charset="0"/>
            </a:endParaRPr>
          </a:p>
          <a:p>
            <a:pPr>
              <a:lnSpc>
                <a:spcPct val="110000"/>
              </a:lnSpc>
              <a:spcBef>
                <a:spcPts val="600"/>
              </a:spcBef>
              <a:defRPr/>
            </a:pPr>
            <a:r>
              <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Intervention Team Youth (CIT-Y)</a:t>
            </a:r>
          </a:p>
          <a:p>
            <a:pPr>
              <a:lnSpc>
                <a:spcPct val="85000"/>
              </a:lnSpc>
              <a:spcBef>
                <a:spcPts val="600"/>
              </a:spcBef>
              <a:defRPr/>
            </a:pPr>
            <a:r>
              <a:rPr lang="en-US" sz="2400" dirty="0">
                <a:solidFill>
                  <a:prstClr val="black"/>
                </a:solidFill>
                <a:latin typeface="Arial" panose="020B0604020202020204" pitchFamily="34" charset="0"/>
                <a:cs typeface="Arial" panose="020B0604020202020204" pitchFamily="34" charset="0"/>
              </a:rPr>
              <a:t>APSPD is the first school district police agencies in Georgia to certify 100% of its officers in trauma-informed CIT-Y training.</a:t>
            </a:r>
          </a:p>
        </p:txBody>
      </p:sp>
      <p:pic>
        <p:nvPicPr>
          <p:cNvPr id="4" name="Picture 2" descr="Nami National Alliance on Mental Illne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090" y="4751755"/>
            <a:ext cx="1062417" cy="401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IIRP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327" y="2705842"/>
            <a:ext cx="1054180" cy="10541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629" y="1567060"/>
            <a:ext cx="1412134" cy="459168"/>
          </a:xfrm>
          <a:prstGeom prst="rect">
            <a:avLst/>
          </a:prstGeom>
        </p:spPr>
      </p:pic>
      <p:sp>
        <p:nvSpPr>
          <p:cNvPr id="5" name="Slide Number Placeholder 4"/>
          <p:cNvSpPr>
            <a:spLocks noGrp="1"/>
          </p:cNvSpPr>
          <p:nvPr>
            <p:ph type="sldNum" sz="quarter" idx="12"/>
          </p:nvPr>
        </p:nvSpPr>
        <p:spPr/>
        <p:txBody>
          <a:bodyPr/>
          <a:lstStyle/>
          <a:p>
            <a:fld id="{B2AF2FEA-5B2F-4553-97BE-D0BF884DBBA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98078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61195" y="1308654"/>
            <a:ext cx="8610661" cy="5262979"/>
          </a:xfrm>
          <a:prstGeom prst="rect">
            <a:avLst/>
          </a:prstGeom>
        </p:spPr>
        <p:txBody>
          <a:bodyPr wrap="square">
            <a:spAutoFit/>
          </a:bodyPr>
          <a:lstStyle/>
          <a:p>
            <a:pPr marL="61913" indent="-61913"/>
            <a:r>
              <a:rPr lang="en-US" sz="1600" dirty="0">
                <a:latin typeface="Tahoma" panose="020B0604030504040204" pitchFamily="34" charset="0"/>
                <a:ea typeface="Calibri" panose="020F0502020204030204" pitchFamily="34" charset="0"/>
              </a:rPr>
              <a:t>“Officer Dixon and I use proactive restorative circles regularly at Douglass High School as part of our mentoring program.  Most of our circles are non-sequential, allowing the students to speak when they have something to say.  We believe this gives the student a more free, structured discussion.  Most of the students really open-up, and they enjoy expressing themselves. Last week we conducted a circle in reference to "group” fighting.  The students really had a great conversation and they vocalized their feelings; some even cried. </a:t>
            </a:r>
          </a:p>
          <a:p>
            <a:pPr marL="114300" indent="-114300"/>
            <a:endParaRPr lang="en-US" sz="1600" dirty="0">
              <a:latin typeface="Tahoma" panose="020B0604030504040204" pitchFamily="34" charset="0"/>
              <a:ea typeface="Calibri" panose="020F0502020204030204" pitchFamily="34" charset="0"/>
            </a:endParaRPr>
          </a:p>
          <a:p>
            <a:pPr marL="61913"/>
            <a:r>
              <a:rPr lang="en-US" sz="1600" dirty="0">
                <a:latin typeface="Tahoma" panose="020B0604030504040204" pitchFamily="34" charset="0"/>
                <a:ea typeface="Calibri" panose="020F0502020204030204" pitchFamily="34" charset="0"/>
              </a:rPr>
              <a:t>Officer Dixon and I love conducting proactive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restorative circles because they truly work.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We stopped a shooting last year in Allen Temple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Apartments because of a circle we conducted at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Douglass High School at the request of a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concerned parent.</a:t>
            </a:r>
            <a:br>
              <a:rPr lang="en-US" sz="1600" dirty="0">
                <a:latin typeface="Tahoma" panose="020B0604030504040204" pitchFamily="34" charset="0"/>
                <a:ea typeface="Calibri" panose="020F0502020204030204" pitchFamily="34" charset="0"/>
              </a:rPr>
            </a:br>
            <a:endParaRPr lang="en-US" sz="1600" dirty="0">
              <a:latin typeface="Tahoma" panose="020B0604030504040204" pitchFamily="34" charset="0"/>
              <a:ea typeface="Calibri" panose="020F0502020204030204" pitchFamily="34" charset="0"/>
            </a:endParaRPr>
          </a:p>
          <a:p>
            <a:pPr marL="61913"/>
            <a:r>
              <a:rPr lang="en-US" sz="1600" dirty="0">
                <a:latin typeface="Tahoma" panose="020B0604030504040204" pitchFamily="34" charset="0"/>
                <a:ea typeface="Calibri" panose="020F0502020204030204" pitchFamily="34" charset="0"/>
              </a:rPr>
              <a:t>Last year we conducted one or two circles a week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at Douglass High School and we are on track to </a:t>
            </a:r>
          </a:p>
          <a:p>
            <a:pPr marL="61913"/>
            <a:r>
              <a:rPr lang="en-US" sz="1600" dirty="0">
                <a:latin typeface="Tahoma" panose="020B0604030504040204" pitchFamily="34" charset="0"/>
                <a:ea typeface="Calibri" panose="020F0502020204030204" pitchFamily="34" charset="0"/>
              </a:rPr>
              <a:t>continue that pace.”</a:t>
            </a:r>
          </a:p>
          <a:p>
            <a:r>
              <a:rPr lang="en-US" sz="1600" dirty="0">
                <a:latin typeface="Tahoma" panose="020B0604030504040204" pitchFamily="34"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a:p>
            <a:pPr indent="114300"/>
            <a:r>
              <a:rPr lang="en-US" sz="1600" b="1" i="1" dirty="0">
                <a:latin typeface="Tahoma" panose="020B0604030504040204" pitchFamily="34" charset="0"/>
                <a:ea typeface="Calibri" panose="020F0502020204030204" pitchFamily="34" charset="0"/>
              </a:rPr>
              <a:t>Officer Mario Young (FTO)</a:t>
            </a:r>
            <a:endParaRPr lang="en-US" sz="2400" dirty="0">
              <a:latin typeface="Times New Roman" panose="02020603050405020304" pitchFamily="18" charset="0"/>
              <a:ea typeface="Calibri" panose="020F0502020204030204" pitchFamily="34" charset="0"/>
            </a:endParaRPr>
          </a:p>
          <a:p>
            <a:pPr indent="114300"/>
            <a:r>
              <a:rPr lang="en-US" sz="1600" b="1" i="1" dirty="0">
                <a:latin typeface="Tahoma" panose="020B0604030504040204" pitchFamily="34" charset="0"/>
                <a:ea typeface="Calibri" panose="020F0502020204030204" pitchFamily="34" charset="0"/>
              </a:rPr>
              <a:t>School Resource Officer</a:t>
            </a:r>
            <a:endParaRPr lang="en-US" sz="2400" dirty="0">
              <a:latin typeface="Times New Roman" panose="02020603050405020304" pitchFamily="18" charset="0"/>
              <a:ea typeface="Calibri" panose="020F0502020204030204" pitchFamily="34" charset="0"/>
            </a:endParaRPr>
          </a:p>
          <a:p>
            <a:pPr indent="114300"/>
            <a:r>
              <a:rPr lang="en-US" sz="1600" b="1" i="1" dirty="0">
                <a:latin typeface="Tahoma" panose="020B0604030504040204" pitchFamily="34" charset="0"/>
                <a:ea typeface="Calibri" panose="020F0502020204030204" pitchFamily="34" charset="0"/>
              </a:rPr>
              <a:t>Douglass High School</a:t>
            </a:r>
            <a:endParaRPr lang="en-US" sz="2400" dirty="0">
              <a:latin typeface="Times New Roman" panose="02020603050405020304" pitchFamily="18" charset="0"/>
              <a:ea typeface="Calibri" panose="020F0502020204030204" pitchFamily="34" charset="0"/>
            </a:endParaRPr>
          </a:p>
        </p:txBody>
      </p:sp>
      <p:pic>
        <p:nvPicPr>
          <p:cNvPr id="2052" name="Picture 4" descr="https://www.atlantapublicschools.us/cms/lib/GA01000924/Centricity/ModuleInstance/68490/large/aIMG_5101.jpg?rnd=0.72149866620148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2962" y="2928257"/>
            <a:ext cx="3645523" cy="24789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092963" y="5420565"/>
            <a:ext cx="3645522" cy="769441"/>
          </a:xfrm>
          <a:prstGeom prst="rect">
            <a:avLst/>
          </a:prstGeom>
        </p:spPr>
        <p:txBody>
          <a:bodyPr wrap="square">
            <a:spAutoFit/>
          </a:bodyPr>
          <a:lstStyle/>
          <a:p>
            <a:pPr marL="457200" indent="-457200"/>
            <a:r>
              <a:rPr lang="en-US" sz="1100" i="1" dirty="0">
                <a:latin typeface="Tahoma" panose="020B0604030504040204" pitchFamily="34" charset="0"/>
                <a:ea typeface="Calibri" panose="020F0502020204030204" pitchFamily="34" charset="0"/>
              </a:rPr>
              <a:t>Photo: Frederick Douglass High School APSPD School Resource Officers (SROs) with mentoring group, Fabulous, Determined, High-achieving, Students (FDHS).</a:t>
            </a:r>
            <a:endParaRPr lang="en-US" sz="1600" i="1" dirty="0">
              <a:latin typeface="Times New Roman" panose="02020603050405020304" pitchFamily="18" charset="0"/>
              <a:ea typeface="Calibri" panose="020F0502020204030204" pitchFamily="34" charset="0"/>
            </a:endParaRPr>
          </a:p>
        </p:txBody>
      </p:sp>
      <p:grpSp>
        <p:nvGrpSpPr>
          <p:cNvPr id="2" name="Group 1"/>
          <p:cNvGrpSpPr/>
          <p:nvPr/>
        </p:nvGrpSpPr>
        <p:grpSpPr>
          <a:xfrm>
            <a:off x="1" y="-731"/>
            <a:ext cx="9143999" cy="1233087"/>
            <a:chOff x="3" y="-635"/>
            <a:chExt cx="9143999" cy="1233087"/>
          </a:xfrm>
        </p:grpSpPr>
        <p:sp>
          <p:nvSpPr>
            <p:cNvPr id="6" name="Rectangle 5"/>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RP in Action @ APS: Douglass HS</a:t>
              </a:r>
            </a:p>
          </p:txBody>
        </p:sp>
      </p:grpSp>
      <p:sp>
        <p:nvSpPr>
          <p:cNvPr id="3" name="Slide Number Placeholder 2"/>
          <p:cNvSpPr>
            <a:spLocks noGrp="1"/>
          </p:cNvSpPr>
          <p:nvPr>
            <p:ph type="sldNum" sz="quarter" idx="12"/>
          </p:nvPr>
        </p:nvSpPr>
        <p:spPr/>
        <p:txBody>
          <a:bodyPr/>
          <a:lstStyle/>
          <a:p>
            <a:fld id="{633D1BBA-6D35-40A8-AE61-43A16A669678}" type="slidenum">
              <a:rPr lang="en-US" smtClean="0"/>
              <a:t>17</a:t>
            </a:fld>
            <a:endParaRPr lang="en-US"/>
          </a:p>
        </p:txBody>
      </p:sp>
    </p:spTree>
    <p:extLst>
      <p:ext uri="{BB962C8B-B14F-4D97-AF65-F5344CB8AC3E}">
        <p14:creationId xmlns:p14="http://schemas.microsoft.com/office/powerpoint/2010/main" val="47769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62888" y="1302806"/>
            <a:ext cx="8619855" cy="5262979"/>
          </a:xfrm>
          <a:prstGeom prst="rect">
            <a:avLst/>
          </a:prstGeom>
        </p:spPr>
        <p:txBody>
          <a:bodyPr wrap="square">
            <a:spAutoFit/>
          </a:bodyPr>
          <a:lstStyle/>
          <a:p>
            <a:pPr marL="114300" indent="-114300"/>
            <a:r>
              <a:rPr lang="en-US" sz="1600" dirty="0">
                <a:latin typeface="Tahoma" panose="020B0604030504040204" pitchFamily="34" charset="0"/>
                <a:ea typeface="Calibri" panose="020F0502020204030204" pitchFamily="34" charset="0"/>
              </a:rPr>
              <a:t> “I have an example of when restorative practices was used to resolve a conflict between three female students at South Atlanta High School.  On September 6, 2017 Officer Williams and I conducted a circle to show them how to resolve conflict without fighting.  These students were originally friends, but because of a social media rumor, they wanted to fight each other.  Originally they refused to talk to each other and just wanted to fight.  I convinced the girls to come together and trust the process.  </a:t>
            </a:r>
          </a:p>
          <a:p>
            <a:pPr marL="114300" indent="-114300"/>
            <a:endParaRPr lang="en-US" sz="1600" dirty="0">
              <a:latin typeface="Tahoma" panose="020B0604030504040204" pitchFamily="34" charset="0"/>
              <a:ea typeface="Calibri" panose="020F0502020204030204" pitchFamily="34" charset="0"/>
            </a:endParaRPr>
          </a:p>
          <a:p>
            <a:pPr marL="114300" indent="-114300"/>
            <a:r>
              <a:rPr lang="en-US" sz="1600" dirty="0">
                <a:latin typeface="Tahoma" panose="020B0604030504040204" pitchFamily="34" charset="0"/>
                <a:ea typeface="Calibri" panose="020F0502020204030204" pitchFamily="34" charset="0"/>
              </a:rPr>
              <a:t>  After a little resistance in the beginning of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the circle, they began to express how each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one’s actions made them feel.  They were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able to conclude that their issue wasn’t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serious enough to lose friendships or fight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over.  At the end of the circle, the girls were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hugging and agreed to talk through any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other issues they may have instead of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becoming violent.  Conflict resolved through </a:t>
            </a:r>
            <a:br>
              <a:rPr lang="en-US" sz="1600" dirty="0">
                <a:latin typeface="Tahoma" panose="020B0604030504040204" pitchFamily="34" charset="0"/>
                <a:ea typeface="Calibri" panose="020F0502020204030204" pitchFamily="34" charset="0"/>
              </a:rPr>
            </a:br>
            <a:r>
              <a:rPr lang="en-US" sz="1600" dirty="0">
                <a:latin typeface="Tahoma" panose="020B0604030504040204" pitchFamily="34" charset="0"/>
                <a:ea typeface="Calibri" panose="020F0502020204030204" pitchFamily="34" charset="0"/>
              </a:rPr>
              <a:t>Restorative Practices.” </a:t>
            </a:r>
          </a:p>
          <a:p>
            <a:pPr marL="114300" indent="-114300"/>
            <a:r>
              <a:rPr lang="en-US" sz="1600" dirty="0">
                <a:latin typeface="Tahoma" panose="020B0604030504040204" pitchFamily="34" charset="0"/>
                <a:ea typeface="Calibri" panose="020F0502020204030204" pitchFamily="34" charset="0"/>
              </a:rPr>
              <a:t> </a:t>
            </a:r>
            <a:endParaRPr lang="en-US" sz="1600" dirty="0">
              <a:latin typeface="Times New Roman" panose="02020603050405020304" pitchFamily="18" charset="0"/>
              <a:ea typeface="Calibri" panose="020F0502020204030204" pitchFamily="34" charset="0"/>
            </a:endParaRPr>
          </a:p>
          <a:p>
            <a:pPr indent="114300"/>
            <a:r>
              <a:rPr lang="en-US" sz="1600" b="1" i="1" dirty="0">
                <a:latin typeface="Tahoma" panose="020B0604030504040204" pitchFamily="34" charset="0"/>
                <a:ea typeface="Calibri" panose="020F0502020204030204" pitchFamily="34" charset="0"/>
              </a:rPr>
              <a:t>Officer Jennifer Maxey </a:t>
            </a:r>
            <a:endParaRPr lang="en-US" sz="1600" dirty="0">
              <a:latin typeface="Times New Roman" panose="02020603050405020304" pitchFamily="18" charset="0"/>
              <a:ea typeface="Calibri" panose="020F0502020204030204" pitchFamily="34" charset="0"/>
            </a:endParaRPr>
          </a:p>
          <a:p>
            <a:pPr indent="114300"/>
            <a:r>
              <a:rPr lang="en-US" sz="1600" b="1" i="1" dirty="0">
                <a:latin typeface="Tahoma" panose="020B0604030504040204" pitchFamily="34" charset="0"/>
                <a:ea typeface="Calibri" panose="020F0502020204030204" pitchFamily="34" charset="0"/>
              </a:rPr>
              <a:t>School Resource Officer</a:t>
            </a:r>
            <a:endParaRPr lang="en-US" sz="1600" dirty="0">
              <a:latin typeface="Times New Roman" panose="02020603050405020304" pitchFamily="18" charset="0"/>
              <a:ea typeface="Calibri" panose="020F0502020204030204" pitchFamily="34" charset="0"/>
            </a:endParaRPr>
          </a:p>
          <a:p>
            <a:pPr indent="114300"/>
            <a:r>
              <a:rPr lang="en-US" sz="1600" b="1" i="1" dirty="0">
                <a:latin typeface="Tahoma" panose="020B0604030504040204" pitchFamily="34" charset="0"/>
                <a:ea typeface="Calibri" panose="020F0502020204030204" pitchFamily="34" charset="0"/>
              </a:rPr>
              <a:t>South Atlanta High School</a:t>
            </a:r>
            <a:endParaRPr lang="en-US" sz="1600" dirty="0">
              <a:latin typeface="Times New Roman" panose="02020603050405020304" pitchFamily="18" charset="0"/>
              <a:ea typeface="Calibri" panose="020F0502020204030204" pitchFamily="34" charset="0"/>
            </a:endParaRPr>
          </a:p>
        </p:txBody>
      </p:sp>
      <p:sp>
        <p:nvSpPr>
          <p:cNvPr id="13" name="Rectangle 12"/>
          <p:cNvSpPr/>
          <p:nvPr/>
        </p:nvSpPr>
        <p:spPr>
          <a:xfrm>
            <a:off x="4604656" y="5723906"/>
            <a:ext cx="4015499" cy="600164"/>
          </a:xfrm>
          <a:prstGeom prst="rect">
            <a:avLst/>
          </a:prstGeom>
        </p:spPr>
        <p:txBody>
          <a:bodyPr wrap="square">
            <a:spAutoFit/>
          </a:bodyPr>
          <a:lstStyle/>
          <a:p>
            <a:pPr marL="457200" indent="-457200"/>
            <a:r>
              <a:rPr lang="en-US" sz="1100" i="1" dirty="0">
                <a:latin typeface="Tahoma" panose="020B0604030504040204" pitchFamily="34" charset="0"/>
                <a:ea typeface="Calibri" panose="020F0502020204030204" pitchFamily="34" charset="0"/>
              </a:rPr>
              <a:t>Photo: South Atlanta High School APSPD School Resource Officer with students participating in a restorative circle to resolve a conflict.</a:t>
            </a:r>
            <a:endParaRPr lang="en-US" sz="1600" i="1" dirty="0">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04656" y="3020634"/>
            <a:ext cx="4015499" cy="2688771"/>
          </a:xfrm>
          <a:prstGeom prst="rect">
            <a:avLst/>
          </a:prstGeom>
        </p:spPr>
      </p:pic>
      <p:grpSp>
        <p:nvGrpSpPr>
          <p:cNvPr id="14" name="Group 13"/>
          <p:cNvGrpSpPr/>
          <p:nvPr/>
        </p:nvGrpSpPr>
        <p:grpSpPr>
          <a:xfrm>
            <a:off x="1" y="-731"/>
            <a:ext cx="9143999" cy="1233087"/>
            <a:chOff x="3" y="-635"/>
            <a:chExt cx="9143999" cy="1233087"/>
          </a:xfrm>
        </p:grpSpPr>
        <p:sp>
          <p:nvSpPr>
            <p:cNvPr id="15" name="Rectangle 1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RP in Action @ APS: South Atlanta HS</a:t>
              </a:r>
            </a:p>
          </p:txBody>
        </p:sp>
      </p:grpSp>
      <p:sp>
        <p:nvSpPr>
          <p:cNvPr id="3" name="Slide Number Placeholder 2"/>
          <p:cNvSpPr>
            <a:spLocks noGrp="1"/>
          </p:cNvSpPr>
          <p:nvPr>
            <p:ph type="sldNum" sz="quarter" idx="12"/>
          </p:nvPr>
        </p:nvSpPr>
        <p:spPr/>
        <p:txBody>
          <a:bodyPr/>
          <a:lstStyle/>
          <a:p>
            <a:fld id="{633D1BBA-6D35-40A8-AE61-43A16A669678}" type="slidenum">
              <a:rPr lang="en-US" smtClean="0"/>
              <a:t>18</a:t>
            </a:fld>
            <a:endParaRPr lang="en-US"/>
          </a:p>
        </p:txBody>
      </p:sp>
    </p:spTree>
    <p:extLst>
      <p:ext uri="{BB962C8B-B14F-4D97-AF65-F5344CB8AC3E}">
        <p14:creationId xmlns:p14="http://schemas.microsoft.com/office/powerpoint/2010/main" val="426111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6B7F5-6549-4926-B698-2ADF92C7112E}"/>
              </a:ext>
            </a:extLst>
          </p:cNvPr>
          <p:cNvSpPr>
            <a:spLocks noGrp="1"/>
          </p:cNvSpPr>
          <p:nvPr>
            <p:ph idx="4294967295"/>
          </p:nvPr>
        </p:nvSpPr>
        <p:spPr>
          <a:xfrm>
            <a:off x="3872490" y="1424131"/>
            <a:ext cx="4783137" cy="5133975"/>
          </a:xfrm>
          <a:prstGeom prst="rect">
            <a:avLst/>
          </a:prstGeom>
        </p:spPr>
        <p:txBody>
          <a:bodyPr anchor="ctr">
            <a:normAutofit fontScale="92500" lnSpcReduction="10000"/>
          </a:bodyPr>
          <a:lstStyle/>
          <a:p>
            <a:pPr marL="0" indent="0">
              <a:buNone/>
            </a:pPr>
            <a:r>
              <a:rPr lang="en-US" sz="2400" dirty="0"/>
              <a:t>“Our vision of safe schools is one where students feel free to focus on their learning, unburdened by concerns about being bullied or victimized by violent incidents, or having property damaged or stolen. Safe schools emerge when students, staff, parents, and community members are actively engaged in the learning and social environment. Ultimately, there is a reciprocal relationship between an engaged school community and schools that are safe and supportive.”</a:t>
            </a:r>
          </a:p>
          <a:p>
            <a:pPr marL="2743200" lvl="8" indent="0">
              <a:buNone/>
            </a:pPr>
            <a:r>
              <a:rPr lang="en-US" i="1" dirty="0"/>
              <a:t>         </a:t>
            </a:r>
          </a:p>
          <a:p>
            <a:pPr marL="2743200" lvl="8" indent="0">
              <a:buNone/>
            </a:pPr>
            <a:r>
              <a:rPr lang="en-US" sz="1700" i="1" dirty="0"/>
              <a:t>McCrary, Grogan, Henrich, Terrell, Estacion, </a:t>
            </a:r>
            <a:r>
              <a:rPr lang="en-US" sz="1700" i="1" dirty="0" err="1"/>
              <a:t>Persson</a:t>
            </a:r>
            <a:r>
              <a:rPr lang="en-US" sz="1700" i="1" dirty="0"/>
              <a:t>, </a:t>
            </a:r>
            <a:r>
              <a:rPr lang="en-US" sz="1700" i="1" dirty="0" err="1"/>
              <a:t>Malm</a:t>
            </a:r>
            <a:r>
              <a:rPr lang="en-US" sz="1700" i="1" dirty="0"/>
              <a:t>, &amp; Cleary (2016)                        </a:t>
            </a:r>
          </a:p>
        </p:txBody>
      </p:sp>
      <p:sp>
        <p:nvSpPr>
          <p:cNvPr id="2" name="Title 1">
            <a:extLst>
              <a:ext uri="{FF2B5EF4-FFF2-40B4-BE49-F238E27FC236}">
                <a16:creationId xmlns:a16="http://schemas.microsoft.com/office/drawing/2014/main" id="{29D3E5E4-049D-4139-8012-A377AE0025C7}"/>
              </a:ext>
            </a:extLst>
          </p:cNvPr>
          <p:cNvSpPr>
            <a:spLocks noGrp="1"/>
          </p:cNvSpPr>
          <p:nvPr>
            <p:ph type="title" idx="4294967295"/>
          </p:nvPr>
        </p:nvSpPr>
        <p:spPr>
          <a:xfrm>
            <a:off x="436418" y="766186"/>
            <a:ext cx="2620963" cy="4930775"/>
          </a:xfrm>
          <a:prstGeom prst="rect">
            <a:avLst/>
          </a:prstGeom>
        </p:spPr>
        <p:txBody>
          <a:bodyPr>
            <a:normAutofit/>
          </a:bodyPr>
          <a:lstStyle/>
          <a:p>
            <a:pPr algn="r"/>
            <a:r>
              <a:rPr lang="en-US" b="1" dirty="0">
                <a:solidFill>
                  <a:schemeClr val="accent1"/>
                </a:solidFill>
              </a:rPr>
              <a:t>Safe &amp; Supportive Schools?</a:t>
            </a:r>
          </a:p>
        </p:txBody>
      </p:sp>
      <p:grpSp>
        <p:nvGrpSpPr>
          <p:cNvPr id="7" name="Group 6"/>
          <p:cNvGrpSpPr/>
          <p:nvPr/>
        </p:nvGrpSpPr>
        <p:grpSpPr>
          <a:xfrm>
            <a:off x="0" y="0"/>
            <a:ext cx="9143999" cy="1233087"/>
            <a:chOff x="3" y="-635"/>
            <a:chExt cx="9143999" cy="1233087"/>
          </a:xfrm>
        </p:grpSpPr>
        <p:sp>
          <p:nvSpPr>
            <p:cNvPr id="9" name="Rectangle 8"/>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Defining Safe &amp; Supportive Schools</a:t>
              </a:r>
            </a:p>
          </p:txBody>
        </p:sp>
      </p:grpSp>
      <p:cxnSp>
        <p:nvCxnSpPr>
          <p:cNvPr id="5" name="Straight Connector 4"/>
          <p:cNvCxnSpPr/>
          <p:nvPr/>
        </p:nvCxnSpPr>
        <p:spPr>
          <a:xfrm>
            <a:off x="3459740" y="1683327"/>
            <a:ext cx="10391" cy="32939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33D1BBA-6D35-40A8-AE61-43A16A669678}" type="slidenum">
              <a:rPr lang="en-US" smtClean="0"/>
              <a:t>19</a:t>
            </a:fld>
            <a:endParaRPr lang="en-US"/>
          </a:p>
        </p:txBody>
      </p:sp>
    </p:spTree>
    <p:extLst>
      <p:ext uri="{BB962C8B-B14F-4D97-AF65-F5344CB8AC3E}">
        <p14:creationId xmlns:p14="http://schemas.microsoft.com/office/powerpoint/2010/main" val="204552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71465-8A52-484B-97A9-105C2BB3E1E6}"/>
              </a:ext>
            </a:extLst>
          </p:cNvPr>
          <p:cNvSpPr txBox="1">
            <a:spLocks noGrp="1"/>
          </p:cNvSpPr>
          <p:nvPr>
            <p:ph idx="1"/>
          </p:nvPr>
        </p:nvSpPr>
        <p:spPr>
          <a:xfrm>
            <a:off x="461118" y="1661285"/>
            <a:ext cx="8267246" cy="5089598"/>
          </a:xfrm>
          <a:prstGeom prst="rect">
            <a:avLst/>
          </a:prstGeom>
          <a:noFill/>
        </p:spPr>
        <p:txBody>
          <a:bodyPr vert="horz" wrap="square" lIns="91440" tIns="45720" rIns="91440" bIns="45720" rtlCol="0" anchor="t">
            <a:spAutoFit/>
          </a:bodyPr>
          <a:lstStyle/>
          <a:p>
            <a:endParaRPr lang="en-US" dirty="0">
              <a:solidFill>
                <a:schemeClr val="tx1">
                  <a:lumMod val="50000"/>
                  <a:lumOff val="50000"/>
                </a:schemeClr>
              </a:solidFill>
            </a:endParaRPr>
          </a:p>
          <a:p>
            <a:endParaRPr lang="en-US" dirty="0">
              <a:solidFill>
                <a:schemeClr val="tx1">
                  <a:lumMod val="50000"/>
                  <a:lumOff val="50000"/>
                </a:schemeClr>
              </a:solidFill>
            </a:endParaRPr>
          </a:p>
          <a:p>
            <a:endParaRPr lang="en-US" dirty="0">
              <a:solidFill>
                <a:schemeClr val="tx1">
                  <a:lumMod val="50000"/>
                  <a:lumOff val="50000"/>
                </a:schemeClr>
              </a:solidFill>
            </a:endParaRPr>
          </a:p>
          <a:p>
            <a:endParaRPr lang="en-US" dirty="0">
              <a:solidFill>
                <a:schemeClr val="tx1">
                  <a:lumMod val="50000"/>
                  <a:lumOff val="50000"/>
                </a:schemeClr>
              </a:solidFill>
            </a:endParaRPr>
          </a:p>
          <a:p>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r>
              <a:rPr lang="en-US" sz="1900" dirty="0">
                <a:solidFill>
                  <a:schemeClr val="tx1">
                    <a:lumMod val="50000"/>
                    <a:lumOff val="50000"/>
                  </a:schemeClr>
                </a:solidFill>
              </a:rPr>
              <a:t>This project was supported by Award Number 2015-CK-BX-K001, granted by the National Institute of Justice, Office of Justice Programs, U.S. Department of Justice. The opinions, findings, and conclusions or recommendations expressed in this presentation are those of the authors and do not necessarily reflect those of the Department of Justice.</a:t>
            </a:r>
            <a:endParaRPr lang="en-US" sz="1900" dirty="0">
              <a:solidFill>
                <a:schemeClr val="tx1">
                  <a:lumMod val="50000"/>
                  <a:lumOff val="50000"/>
                </a:schemeClr>
              </a:solidFill>
              <a:cs typeface="Calibri"/>
            </a:endParaRPr>
          </a:p>
        </p:txBody>
      </p:sp>
    </p:spTree>
    <p:extLst>
      <p:ext uri="{BB962C8B-B14F-4D97-AF65-F5344CB8AC3E}">
        <p14:creationId xmlns:p14="http://schemas.microsoft.com/office/powerpoint/2010/main" val="367185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9143999" cy="1233087"/>
            <a:chOff x="3" y="-635"/>
            <a:chExt cx="9143999" cy="1233087"/>
          </a:xfrm>
        </p:grpSpPr>
        <p:sp>
          <p:nvSpPr>
            <p:cNvPr id="32" name="Rectangle 3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Safe &amp; Supportive Schools Model</a:t>
              </a:r>
            </a:p>
          </p:txBody>
        </p:sp>
      </p:grpSp>
      <p:grpSp>
        <p:nvGrpSpPr>
          <p:cNvPr id="12" name="Group 11"/>
          <p:cNvGrpSpPr/>
          <p:nvPr/>
        </p:nvGrpSpPr>
        <p:grpSpPr>
          <a:xfrm>
            <a:off x="145472" y="1310984"/>
            <a:ext cx="8853054" cy="5448268"/>
            <a:chOff x="1402772" y="1620983"/>
            <a:chExt cx="6047509" cy="4914899"/>
          </a:xfrm>
        </p:grpSpPr>
        <p:sp>
          <p:nvSpPr>
            <p:cNvPr id="3" name="Oval 2"/>
            <p:cNvSpPr/>
            <p:nvPr/>
          </p:nvSpPr>
          <p:spPr>
            <a:xfrm>
              <a:off x="1402772" y="1620983"/>
              <a:ext cx="6047509" cy="491489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67430" y="1924035"/>
              <a:ext cx="5593237" cy="43025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84444" y="3160982"/>
              <a:ext cx="1433079" cy="81656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ENGAGEMENT</a:t>
              </a:r>
            </a:p>
          </p:txBody>
        </p:sp>
        <p:sp>
          <p:nvSpPr>
            <p:cNvPr id="10" name="Oval 9"/>
            <p:cNvSpPr/>
            <p:nvPr/>
          </p:nvSpPr>
          <p:spPr>
            <a:xfrm>
              <a:off x="1962545" y="4126050"/>
              <a:ext cx="4982807" cy="149543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84444" y="2054241"/>
              <a:ext cx="1433079" cy="81656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ACHIEVEMENT </a:t>
              </a:r>
              <a:br>
                <a:rPr lang="en-US" sz="1200" b="1" dirty="0">
                  <a:solidFill>
                    <a:schemeClr val="tx2"/>
                  </a:solidFill>
                </a:rPr>
              </a:br>
              <a:r>
                <a:rPr lang="en-US" sz="1200" b="1" dirty="0">
                  <a:solidFill>
                    <a:schemeClr val="tx2"/>
                  </a:solidFill>
                </a:rPr>
                <a:t>WELL-BEING </a:t>
              </a:r>
              <a:br>
                <a:rPr lang="en-US" sz="1200" b="1" dirty="0">
                  <a:solidFill>
                    <a:schemeClr val="tx2"/>
                  </a:solidFill>
                </a:rPr>
              </a:br>
              <a:r>
                <a:rPr lang="en-US" sz="1200" b="1" dirty="0">
                  <a:solidFill>
                    <a:schemeClr val="tx2"/>
                  </a:solidFill>
                </a:rPr>
                <a:t>POSITIVE BEHAVIOR</a:t>
              </a:r>
            </a:p>
          </p:txBody>
        </p:sp>
        <p:sp>
          <p:nvSpPr>
            <p:cNvPr id="36" name="Oval 35"/>
            <p:cNvSpPr/>
            <p:nvPr/>
          </p:nvSpPr>
          <p:spPr>
            <a:xfrm>
              <a:off x="2008641" y="4569855"/>
              <a:ext cx="1186788" cy="60787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PHYSICAL ENVIRONMENT</a:t>
              </a:r>
            </a:p>
          </p:txBody>
        </p:sp>
        <p:sp>
          <p:nvSpPr>
            <p:cNvPr id="37" name="Oval 36"/>
            <p:cNvSpPr/>
            <p:nvPr/>
          </p:nvSpPr>
          <p:spPr>
            <a:xfrm>
              <a:off x="5720145" y="4569855"/>
              <a:ext cx="1186788" cy="60787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FEELINGS OF SAFETY</a:t>
              </a:r>
            </a:p>
          </p:txBody>
        </p:sp>
        <p:sp>
          <p:nvSpPr>
            <p:cNvPr id="38" name="Oval 37"/>
            <p:cNvSpPr/>
            <p:nvPr/>
          </p:nvSpPr>
          <p:spPr>
            <a:xfrm>
              <a:off x="3264737" y="4569855"/>
              <a:ext cx="1186788" cy="60787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NORMS &amp; POLICY</a:t>
              </a:r>
            </a:p>
          </p:txBody>
        </p:sp>
        <p:sp>
          <p:nvSpPr>
            <p:cNvPr id="39" name="Oval 38"/>
            <p:cNvSpPr/>
            <p:nvPr/>
          </p:nvSpPr>
          <p:spPr>
            <a:xfrm>
              <a:off x="4492441" y="4569855"/>
              <a:ext cx="1186788" cy="60787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CONNECTEDNESS</a:t>
              </a:r>
            </a:p>
          </p:txBody>
        </p:sp>
      </p:grpSp>
      <p:sp>
        <p:nvSpPr>
          <p:cNvPr id="13" name="TextBox 12"/>
          <p:cNvSpPr txBox="1"/>
          <p:nvPr/>
        </p:nvSpPr>
        <p:spPr>
          <a:xfrm>
            <a:off x="2029199" y="5274419"/>
            <a:ext cx="5195455" cy="369332"/>
          </a:xfrm>
          <a:prstGeom prst="rect">
            <a:avLst/>
          </a:prstGeom>
          <a:noFill/>
        </p:spPr>
        <p:txBody>
          <a:bodyPr wrap="square" rtlCol="0">
            <a:spAutoFit/>
          </a:bodyPr>
          <a:lstStyle/>
          <a:p>
            <a:pPr algn="ctr"/>
            <a:r>
              <a:rPr lang="en-US" b="1" dirty="0">
                <a:solidFill>
                  <a:schemeClr val="accent1">
                    <a:lumMod val="50000"/>
                  </a:schemeClr>
                </a:solidFill>
              </a:rPr>
              <a:t>SCHOOL CLIMATE DOMAINS</a:t>
            </a:r>
          </a:p>
        </p:txBody>
      </p:sp>
      <p:cxnSp>
        <p:nvCxnSpPr>
          <p:cNvPr id="19" name="Straight Arrow Connector 18"/>
          <p:cNvCxnSpPr>
            <a:stCxn id="41" idx="2"/>
            <a:endCxn id="36" idx="0"/>
          </p:cNvCxnSpPr>
          <p:nvPr/>
        </p:nvCxnSpPr>
        <p:spPr>
          <a:xfrm flipH="1">
            <a:off x="1901094" y="3470694"/>
            <a:ext cx="1584557" cy="1109176"/>
          </a:xfrm>
          <a:prstGeom prst="straightConnector1">
            <a:avLst/>
          </a:prstGeom>
          <a:ln>
            <a:solidFill>
              <a:srgbClr val="2574A9"/>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572788" y="3474744"/>
            <a:ext cx="1765209" cy="1120749"/>
          </a:xfrm>
          <a:prstGeom prst="straightConnector1">
            <a:avLst/>
          </a:prstGeom>
          <a:ln>
            <a:solidFill>
              <a:srgbClr val="2574A9"/>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9" idx="0"/>
            <a:endCxn id="41" idx="5"/>
          </p:cNvCxnSpPr>
          <p:nvPr/>
        </p:nvCxnSpPr>
        <p:spPr>
          <a:xfrm flipH="1" flipV="1">
            <a:off x="5276328" y="3790723"/>
            <a:ext cx="260844" cy="789147"/>
          </a:xfrm>
          <a:prstGeom prst="straightConnector1">
            <a:avLst/>
          </a:prstGeom>
          <a:ln>
            <a:solidFill>
              <a:srgbClr val="2574A9"/>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3"/>
            <a:endCxn id="38" idx="0"/>
          </p:cNvCxnSpPr>
          <p:nvPr/>
        </p:nvCxnSpPr>
        <p:spPr>
          <a:xfrm flipH="1">
            <a:off x="3739915" y="3790723"/>
            <a:ext cx="52968" cy="789147"/>
          </a:xfrm>
          <a:prstGeom prst="straightConnector1">
            <a:avLst/>
          </a:prstGeom>
          <a:ln>
            <a:solidFill>
              <a:srgbClr val="2574A9"/>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576170" y="2696438"/>
            <a:ext cx="0" cy="321667"/>
          </a:xfrm>
          <a:prstGeom prst="straightConnector1">
            <a:avLst/>
          </a:prstGeom>
          <a:ln>
            <a:solidFill>
              <a:srgbClr val="2574A9"/>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1" idx="2"/>
            <a:endCxn id="36" idx="7"/>
          </p:cNvCxnSpPr>
          <p:nvPr/>
        </p:nvCxnSpPr>
        <p:spPr>
          <a:xfrm flipH="1">
            <a:off x="2515344" y="3470694"/>
            <a:ext cx="970307" cy="1207857"/>
          </a:xfrm>
          <a:prstGeom prst="straightConnector1">
            <a:avLst/>
          </a:prstGeom>
          <a:ln>
            <a:solidFill>
              <a:srgbClr val="2574A9"/>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7" idx="1"/>
          </p:cNvCxnSpPr>
          <p:nvPr/>
        </p:nvCxnSpPr>
        <p:spPr>
          <a:xfrm flipH="1" flipV="1">
            <a:off x="5562398" y="3482816"/>
            <a:ext cx="1157782" cy="1195735"/>
          </a:xfrm>
          <a:prstGeom prst="straightConnector1">
            <a:avLst/>
          </a:prstGeom>
          <a:ln>
            <a:solidFill>
              <a:srgbClr val="2574A9"/>
            </a:solidFill>
            <a:prstDash val="lg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1" idx="3"/>
            <a:endCxn id="38" idx="7"/>
          </p:cNvCxnSpPr>
          <p:nvPr/>
        </p:nvCxnSpPr>
        <p:spPr>
          <a:xfrm>
            <a:off x="3792883" y="3790723"/>
            <a:ext cx="561282" cy="887828"/>
          </a:xfrm>
          <a:prstGeom prst="straightConnector1">
            <a:avLst/>
          </a:prstGeom>
          <a:ln>
            <a:solidFill>
              <a:srgbClr val="2574A9"/>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9" idx="1"/>
            <a:endCxn id="41" idx="5"/>
          </p:cNvCxnSpPr>
          <p:nvPr/>
        </p:nvCxnSpPr>
        <p:spPr>
          <a:xfrm flipV="1">
            <a:off x="4922922" y="3790723"/>
            <a:ext cx="353406" cy="887828"/>
          </a:xfrm>
          <a:prstGeom prst="straightConnector1">
            <a:avLst/>
          </a:prstGeom>
          <a:ln>
            <a:solidFill>
              <a:srgbClr val="2574A9"/>
            </a:solidFill>
            <a:prstDash val="lg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58962" y="2207826"/>
            <a:ext cx="1662545" cy="553998"/>
          </a:xfrm>
          <a:prstGeom prst="rect">
            <a:avLst/>
          </a:prstGeom>
          <a:noFill/>
        </p:spPr>
        <p:txBody>
          <a:bodyPr wrap="square" rtlCol="0">
            <a:spAutoFit/>
          </a:bodyPr>
          <a:lstStyle/>
          <a:p>
            <a:pPr algn="ctr"/>
            <a:r>
              <a:rPr lang="en-US" sz="1200" b="1" dirty="0">
                <a:solidFill>
                  <a:schemeClr val="tx2"/>
                </a:solidFill>
              </a:rPr>
              <a:t>FAMILY</a:t>
            </a:r>
            <a:r>
              <a:rPr lang="en-US" dirty="0">
                <a:solidFill>
                  <a:schemeClr val="accent1">
                    <a:lumMod val="50000"/>
                  </a:schemeClr>
                </a:solidFill>
              </a:rPr>
              <a:t> </a:t>
            </a:r>
            <a:br>
              <a:rPr lang="en-US" dirty="0">
                <a:solidFill>
                  <a:schemeClr val="accent1">
                    <a:lumMod val="50000"/>
                  </a:schemeClr>
                </a:solidFill>
              </a:rPr>
            </a:br>
            <a:r>
              <a:rPr lang="en-US" sz="1200" b="1" dirty="0">
                <a:solidFill>
                  <a:schemeClr val="tx2"/>
                </a:solidFill>
              </a:rPr>
              <a:t>ENGAGEMENT</a:t>
            </a:r>
          </a:p>
        </p:txBody>
      </p:sp>
      <p:sp>
        <p:nvSpPr>
          <p:cNvPr id="73" name="TextBox 72"/>
          <p:cNvSpPr txBox="1"/>
          <p:nvPr/>
        </p:nvSpPr>
        <p:spPr>
          <a:xfrm>
            <a:off x="6058673" y="2207826"/>
            <a:ext cx="1662545" cy="553998"/>
          </a:xfrm>
          <a:prstGeom prst="rect">
            <a:avLst/>
          </a:prstGeom>
          <a:noFill/>
        </p:spPr>
        <p:txBody>
          <a:bodyPr wrap="square" rtlCol="0">
            <a:spAutoFit/>
          </a:bodyPr>
          <a:lstStyle/>
          <a:p>
            <a:pPr algn="ctr"/>
            <a:r>
              <a:rPr lang="en-US" sz="1200" b="1" dirty="0">
                <a:solidFill>
                  <a:schemeClr val="tx2"/>
                </a:solidFill>
              </a:rPr>
              <a:t>COMMUNITY</a:t>
            </a:r>
            <a:r>
              <a:rPr lang="en-US" dirty="0">
                <a:solidFill>
                  <a:schemeClr val="accent1">
                    <a:lumMod val="50000"/>
                  </a:schemeClr>
                </a:solidFill>
              </a:rPr>
              <a:t> </a:t>
            </a:r>
            <a:r>
              <a:rPr lang="en-US" sz="1200" b="1" dirty="0">
                <a:solidFill>
                  <a:schemeClr val="tx2"/>
                </a:solidFill>
              </a:rPr>
              <a:t>ENGAGEMENT</a:t>
            </a:r>
          </a:p>
        </p:txBody>
      </p:sp>
      <p:cxnSp>
        <p:nvCxnSpPr>
          <p:cNvPr id="74" name="Straight Arrow Connector 73"/>
          <p:cNvCxnSpPr/>
          <p:nvPr/>
        </p:nvCxnSpPr>
        <p:spPr>
          <a:xfrm flipV="1">
            <a:off x="2290235" y="1833895"/>
            <a:ext cx="0" cy="457200"/>
          </a:xfrm>
          <a:prstGeom prst="straightConnector1">
            <a:avLst/>
          </a:prstGeom>
          <a:ln>
            <a:solidFill>
              <a:srgbClr val="2574A9"/>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889946" y="1802721"/>
            <a:ext cx="0" cy="457200"/>
          </a:xfrm>
          <a:prstGeom prst="straightConnector1">
            <a:avLst/>
          </a:prstGeom>
          <a:ln>
            <a:solidFill>
              <a:srgbClr val="2574A9"/>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056633" y="2904254"/>
            <a:ext cx="2552298" cy="861774"/>
          </a:xfrm>
          <a:prstGeom prst="rect">
            <a:avLst/>
          </a:prstGeom>
          <a:noFill/>
        </p:spPr>
        <p:txBody>
          <a:bodyPr wrap="square" rtlCol="0">
            <a:spAutoFit/>
          </a:bodyPr>
          <a:lstStyle/>
          <a:p>
            <a:r>
              <a:rPr lang="en-US" sz="2500" b="1" dirty="0">
                <a:solidFill>
                  <a:schemeClr val="bg1"/>
                </a:solidFill>
              </a:rPr>
              <a:t>Safe &amp; Supportive Schools</a:t>
            </a:r>
          </a:p>
        </p:txBody>
      </p:sp>
      <p:sp>
        <p:nvSpPr>
          <p:cNvPr id="2" name="Slide Number Placeholder 1"/>
          <p:cNvSpPr>
            <a:spLocks noGrp="1"/>
          </p:cNvSpPr>
          <p:nvPr>
            <p:ph type="sldNum" sz="quarter" idx="12"/>
          </p:nvPr>
        </p:nvSpPr>
        <p:spPr/>
        <p:txBody>
          <a:bodyPr/>
          <a:lstStyle/>
          <a:p>
            <a:fld id="{633D1BBA-6D35-40A8-AE61-43A16A669678}" type="slidenum">
              <a:rPr lang="en-US" smtClean="0"/>
              <a:t>20</a:t>
            </a:fld>
            <a:endParaRPr lang="en-US"/>
          </a:p>
        </p:txBody>
      </p:sp>
    </p:spTree>
    <p:extLst>
      <p:ext uri="{BB962C8B-B14F-4D97-AF65-F5344CB8AC3E}">
        <p14:creationId xmlns:p14="http://schemas.microsoft.com/office/powerpoint/2010/main" val="238856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7639-4A90-AD47-8FB6-D98E9FAE29FA}"/>
              </a:ext>
            </a:extLst>
          </p:cNvPr>
          <p:cNvSpPr>
            <a:spLocks noGrp="1"/>
          </p:cNvSpPr>
          <p:nvPr>
            <p:ph type="title"/>
          </p:nvPr>
        </p:nvSpPr>
        <p:spPr>
          <a:xfrm>
            <a:off x="4936507" y="2088950"/>
            <a:ext cx="3983510" cy="994172"/>
          </a:xfrm>
        </p:spPr>
        <p:txBody>
          <a:bodyPr>
            <a:noAutofit/>
          </a:bodyPr>
          <a:lstStyle/>
          <a:p>
            <a:r>
              <a:rPr lang="en-US" b="1" dirty="0">
                <a:solidFill>
                  <a:schemeClr val="accent1"/>
                </a:solidFill>
              </a:rPr>
              <a:t>How do we get to a safe and supportive school?</a:t>
            </a:r>
          </a:p>
        </p:txBody>
      </p:sp>
      <p:graphicFrame>
        <p:nvGraphicFramePr>
          <p:cNvPr id="4" name="Content Placeholder 6">
            <a:extLst>
              <a:ext uri="{FF2B5EF4-FFF2-40B4-BE49-F238E27FC236}">
                <a16:creationId xmlns:a16="http://schemas.microsoft.com/office/drawing/2014/main" id="{79721785-BEF0-714B-B396-2A91E1B57045}"/>
              </a:ext>
            </a:extLst>
          </p:cNvPr>
          <p:cNvGraphicFramePr>
            <a:graphicFrameLocks/>
          </p:cNvGraphicFramePr>
          <p:nvPr>
            <p:extLst>
              <p:ext uri="{D42A27DB-BD31-4B8C-83A1-F6EECF244321}">
                <p14:modId xmlns:p14="http://schemas.microsoft.com/office/powerpoint/2010/main" val="2692108763"/>
              </p:ext>
            </p:extLst>
          </p:nvPr>
        </p:nvGraphicFramePr>
        <p:xfrm>
          <a:off x="402461" y="2252235"/>
          <a:ext cx="4056363" cy="397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Up 7">
            <a:extLst>
              <a:ext uri="{FF2B5EF4-FFF2-40B4-BE49-F238E27FC236}">
                <a16:creationId xmlns:a16="http://schemas.microsoft.com/office/drawing/2014/main" id="{5A4FBF0F-7C95-6D4C-BE24-9C45E16D78D8}"/>
              </a:ext>
            </a:extLst>
          </p:cNvPr>
          <p:cNvSpPr/>
          <p:nvPr/>
        </p:nvSpPr>
        <p:spPr>
          <a:xfrm>
            <a:off x="598219" y="2563837"/>
            <a:ext cx="729344" cy="3167743"/>
          </a:xfrm>
          <a:prstGeom prst="upArrow">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2100" dirty="0"/>
              <a:t>Specialization</a:t>
            </a:r>
          </a:p>
        </p:txBody>
      </p:sp>
      <p:sp>
        <p:nvSpPr>
          <p:cNvPr id="3" name="TextBox 2">
            <a:extLst>
              <a:ext uri="{FF2B5EF4-FFF2-40B4-BE49-F238E27FC236}">
                <a16:creationId xmlns:a16="http://schemas.microsoft.com/office/drawing/2014/main" id="{D3818E35-C15F-7443-90F1-80D8F7507D80}"/>
              </a:ext>
            </a:extLst>
          </p:cNvPr>
          <p:cNvSpPr txBox="1"/>
          <p:nvPr/>
        </p:nvSpPr>
        <p:spPr>
          <a:xfrm>
            <a:off x="5605712" y="4039072"/>
            <a:ext cx="2373331" cy="369332"/>
          </a:xfrm>
          <a:prstGeom prst="rect">
            <a:avLst/>
          </a:prstGeom>
          <a:noFill/>
        </p:spPr>
        <p:txBody>
          <a:bodyPr wrap="square" rtlCol="0">
            <a:spAutoFit/>
          </a:bodyPr>
          <a:lstStyle/>
          <a:p>
            <a:r>
              <a:rPr lang="en-US" dirty="0"/>
              <a:t>Needs Assessment</a:t>
            </a:r>
          </a:p>
        </p:txBody>
      </p:sp>
      <p:sp>
        <p:nvSpPr>
          <p:cNvPr id="9" name="Left Arrow 8">
            <a:extLst>
              <a:ext uri="{FF2B5EF4-FFF2-40B4-BE49-F238E27FC236}">
                <a16:creationId xmlns:a16="http://schemas.microsoft.com/office/drawing/2014/main" id="{B6FF2E78-E135-274A-9B2B-651C434551C3}"/>
              </a:ext>
            </a:extLst>
          </p:cNvPr>
          <p:cNvSpPr/>
          <p:nvPr/>
        </p:nvSpPr>
        <p:spPr>
          <a:xfrm>
            <a:off x="4722245" y="4047085"/>
            <a:ext cx="733806" cy="363474"/>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DEE1AC28-708B-CF4A-B2B9-793FC3972F62}"/>
              </a:ext>
            </a:extLst>
          </p:cNvPr>
          <p:cNvSpPr txBox="1"/>
          <p:nvPr/>
        </p:nvSpPr>
        <p:spPr>
          <a:xfrm>
            <a:off x="1161762" y="6262335"/>
            <a:ext cx="2994950" cy="300082"/>
          </a:xfrm>
          <a:prstGeom prst="rect">
            <a:avLst/>
          </a:prstGeom>
          <a:noFill/>
        </p:spPr>
        <p:txBody>
          <a:bodyPr wrap="square" rtlCol="0">
            <a:spAutoFit/>
          </a:bodyPr>
          <a:lstStyle/>
          <a:p>
            <a:r>
              <a:rPr lang="en-US" sz="1350" dirty="0"/>
              <a:t>Intervention Success Model</a:t>
            </a:r>
          </a:p>
        </p:txBody>
      </p:sp>
      <p:grpSp>
        <p:nvGrpSpPr>
          <p:cNvPr id="8" name="Group 7"/>
          <p:cNvGrpSpPr/>
          <p:nvPr/>
        </p:nvGrpSpPr>
        <p:grpSpPr>
          <a:xfrm>
            <a:off x="0" y="0"/>
            <a:ext cx="9143999" cy="1233087"/>
            <a:chOff x="3" y="-635"/>
            <a:chExt cx="9143999" cy="1233087"/>
          </a:xfrm>
        </p:grpSpPr>
        <p:sp>
          <p:nvSpPr>
            <p:cNvPr id="10" name="Rectangle 9"/>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Path to Safe &amp; Supportive Schools</a:t>
              </a:r>
            </a:p>
          </p:txBody>
        </p:sp>
      </p:grpSp>
      <p:sp>
        <p:nvSpPr>
          <p:cNvPr id="7" name="Slide Number Placeholder 6"/>
          <p:cNvSpPr>
            <a:spLocks noGrp="1"/>
          </p:cNvSpPr>
          <p:nvPr>
            <p:ph type="sldNum" sz="quarter" idx="12"/>
          </p:nvPr>
        </p:nvSpPr>
        <p:spPr/>
        <p:txBody>
          <a:bodyPr/>
          <a:lstStyle/>
          <a:p>
            <a:fld id="{633D1BBA-6D35-40A8-AE61-43A16A669678}" type="slidenum">
              <a:rPr lang="en-US" smtClean="0"/>
              <a:t>21</a:t>
            </a:fld>
            <a:endParaRPr lang="en-US"/>
          </a:p>
        </p:txBody>
      </p:sp>
    </p:spTree>
    <p:extLst>
      <p:ext uri="{BB962C8B-B14F-4D97-AF65-F5344CB8AC3E}">
        <p14:creationId xmlns:p14="http://schemas.microsoft.com/office/powerpoint/2010/main" val="419031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APS Needs Assessment</a:t>
              </a:r>
            </a:p>
          </p:txBody>
        </p:sp>
      </p:grpSp>
      <p:sp>
        <p:nvSpPr>
          <p:cNvPr id="9" name="Content Placeholder 2"/>
          <p:cNvSpPr txBox="1">
            <a:spLocks/>
          </p:cNvSpPr>
          <p:nvPr/>
        </p:nvSpPr>
        <p:spPr>
          <a:xfrm>
            <a:off x="216457" y="1338082"/>
            <a:ext cx="8668753" cy="52185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defRPr/>
            </a:pPr>
            <a:r>
              <a:rPr lang="en-US" sz="3200" b="1" dirty="0"/>
              <a:t>Components:</a:t>
            </a:r>
          </a:p>
          <a:p>
            <a:pPr marL="971550" lvl="1" indent="-514350">
              <a:lnSpc>
                <a:spcPct val="80000"/>
              </a:lnSpc>
              <a:spcBef>
                <a:spcPts val="600"/>
              </a:spcBef>
              <a:buFont typeface="+mj-lt"/>
              <a:buAutoNum type="arabicPeriod"/>
              <a:defRPr/>
            </a:pPr>
            <a:r>
              <a:rPr lang="en-US" sz="2800" dirty="0"/>
              <a:t>School Safety &amp; Support Profile</a:t>
            </a:r>
          </a:p>
          <a:p>
            <a:pPr marL="1716088" lvl="3" indent="-344488">
              <a:lnSpc>
                <a:spcPct val="80000"/>
              </a:lnSpc>
              <a:spcBef>
                <a:spcPts val="600"/>
              </a:spcBef>
              <a:buFont typeface="Arial" panose="020B0604020202020204" pitchFamily="34" charset="0"/>
              <a:buChar char="−"/>
              <a:defRPr/>
            </a:pPr>
            <a:r>
              <a:rPr lang="en-US" sz="2200" dirty="0"/>
              <a:t>Georgia Health Survey</a:t>
            </a:r>
          </a:p>
          <a:p>
            <a:pPr marL="971550" lvl="1" indent="-514350">
              <a:lnSpc>
                <a:spcPct val="80000"/>
              </a:lnSpc>
              <a:spcBef>
                <a:spcPts val="600"/>
              </a:spcBef>
              <a:buFont typeface="+mj-lt"/>
              <a:buAutoNum type="arabicPeriod"/>
              <a:defRPr/>
            </a:pPr>
            <a:r>
              <a:rPr lang="en-US" sz="2800" dirty="0"/>
              <a:t>School Characteristics</a:t>
            </a:r>
          </a:p>
          <a:p>
            <a:pPr marL="1716088" lvl="3" indent="-344488">
              <a:lnSpc>
                <a:spcPct val="80000"/>
              </a:lnSpc>
              <a:spcBef>
                <a:spcPts val="600"/>
              </a:spcBef>
              <a:buFont typeface="Arial" panose="020B0604020202020204" pitchFamily="34" charset="0"/>
              <a:buChar char="−"/>
              <a:defRPr/>
            </a:pPr>
            <a:r>
              <a:rPr lang="en-US" sz="2200" dirty="0"/>
              <a:t>District</a:t>
            </a:r>
          </a:p>
          <a:p>
            <a:pPr marL="971550" lvl="1" indent="-514350">
              <a:lnSpc>
                <a:spcPct val="80000"/>
              </a:lnSpc>
              <a:spcBef>
                <a:spcPts val="600"/>
              </a:spcBef>
              <a:buFont typeface="+mj-lt"/>
              <a:buAutoNum type="arabicPeriod"/>
              <a:defRPr/>
            </a:pPr>
            <a:r>
              <a:rPr lang="en-US" sz="2800" dirty="0"/>
              <a:t>Behavior Incidents &amp; Responses </a:t>
            </a:r>
          </a:p>
          <a:p>
            <a:pPr marL="1716088" lvl="3" indent="-344488">
              <a:lnSpc>
                <a:spcPct val="80000"/>
              </a:lnSpc>
              <a:spcBef>
                <a:spcPts val="600"/>
              </a:spcBef>
              <a:buFont typeface="Arial" panose="020B0604020202020204" pitchFamily="34" charset="0"/>
              <a:buChar char="−"/>
              <a:defRPr/>
            </a:pPr>
            <a:r>
              <a:rPr lang="en-US" sz="2200" dirty="0"/>
              <a:t>State Collected </a:t>
            </a:r>
          </a:p>
          <a:p>
            <a:pPr marL="971550" lvl="1" indent="-514350">
              <a:lnSpc>
                <a:spcPct val="80000"/>
              </a:lnSpc>
              <a:spcBef>
                <a:spcPts val="600"/>
              </a:spcBef>
              <a:buFont typeface="+mj-lt"/>
              <a:buAutoNum type="arabicPeriod"/>
              <a:defRPr/>
            </a:pPr>
            <a:r>
              <a:rPr lang="en-US" sz="2800" dirty="0"/>
              <a:t>Student Achievement </a:t>
            </a:r>
          </a:p>
          <a:p>
            <a:pPr marL="1716088" lvl="3" indent="-344488">
              <a:lnSpc>
                <a:spcPct val="80000"/>
              </a:lnSpc>
              <a:spcBef>
                <a:spcPts val="600"/>
              </a:spcBef>
              <a:buFont typeface="Arial" panose="020B0604020202020204" pitchFamily="34" charset="0"/>
              <a:buChar char="−"/>
              <a:defRPr/>
            </a:pPr>
            <a:r>
              <a:rPr lang="en-US" sz="2200" dirty="0"/>
              <a:t>CCRPI</a:t>
            </a:r>
          </a:p>
          <a:p>
            <a:pPr marL="971550" lvl="1" indent="-514350">
              <a:lnSpc>
                <a:spcPct val="80000"/>
              </a:lnSpc>
              <a:spcBef>
                <a:spcPts val="600"/>
              </a:spcBef>
              <a:buFont typeface="+mj-lt"/>
              <a:buAutoNum type="arabicPeriod"/>
              <a:defRPr/>
            </a:pPr>
            <a:r>
              <a:rPr lang="en-US" sz="2800" dirty="0"/>
              <a:t>APSPD Incidents</a:t>
            </a:r>
          </a:p>
          <a:p>
            <a:pPr marL="971550" lvl="1" indent="-514350">
              <a:lnSpc>
                <a:spcPct val="80000"/>
              </a:lnSpc>
              <a:spcBef>
                <a:spcPts val="600"/>
              </a:spcBef>
              <a:buFont typeface="+mj-lt"/>
              <a:buAutoNum type="arabicPeriod"/>
              <a:defRPr/>
            </a:pPr>
            <a:r>
              <a:rPr lang="en-US" sz="2800" dirty="0"/>
              <a:t>Stakeholder Perceptions </a:t>
            </a:r>
          </a:p>
          <a:p>
            <a:pPr marL="1716088" lvl="3" indent="-344488">
              <a:lnSpc>
                <a:spcPct val="80000"/>
              </a:lnSpc>
              <a:spcBef>
                <a:spcPts val="600"/>
              </a:spcBef>
              <a:buFont typeface="Arial" panose="020B0604020202020204" pitchFamily="34" charset="0"/>
              <a:buChar char="−"/>
              <a:defRPr/>
            </a:pPr>
            <a:r>
              <a:rPr lang="en-US" sz="2200" dirty="0"/>
              <a:t>Staff, students, parents, and community surveys administered by </a:t>
            </a:r>
            <a:r>
              <a:rPr lang="en-US" sz="2200" dirty="0" err="1"/>
              <a:t>WestEd</a:t>
            </a:r>
            <a:r>
              <a:rPr lang="en-US" sz="2200" dirty="0"/>
              <a:t> and Georgia State</a:t>
            </a:r>
            <a:endParaRPr lang="en-US" sz="3000" dirty="0"/>
          </a:p>
        </p:txBody>
      </p:sp>
      <p:sp>
        <p:nvSpPr>
          <p:cNvPr id="2" name="Slide Number Placeholder 1"/>
          <p:cNvSpPr>
            <a:spLocks noGrp="1"/>
          </p:cNvSpPr>
          <p:nvPr>
            <p:ph type="sldNum" sz="quarter" idx="12"/>
          </p:nvPr>
        </p:nvSpPr>
        <p:spPr/>
        <p:txBody>
          <a:bodyPr/>
          <a:lstStyle/>
          <a:p>
            <a:fld id="{633D1BBA-6D35-40A8-AE61-43A16A669678}" type="slidenum">
              <a:rPr lang="en-US" smtClean="0"/>
              <a:t>22</a:t>
            </a:fld>
            <a:endParaRPr lang="en-US"/>
          </a:p>
        </p:txBody>
      </p:sp>
    </p:spTree>
    <p:extLst>
      <p:ext uri="{BB962C8B-B14F-4D97-AF65-F5344CB8AC3E}">
        <p14:creationId xmlns:p14="http://schemas.microsoft.com/office/powerpoint/2010/main" val="3047584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APS Stakeholder Perceptions</a:t>
              </a:r>
            </a:p>
          </p:txBody>
        </p:sp>
      </p:grpSp>
      <p:sp>
        <p:nvSpPr>
          <p:cNvPr id="9" name="Content Placeholder 2"/>
          <p:cNvSpPr txBox="1">
            <a:spLocks/>
          </p:cNvSpPr>
          <p:nvPr/>
        </p:nvSpPr>
        <p:spPr>
          <a:xfrm>
            <a:off x="237622" y="1390038"/>
            <a:ext cx="8668753" cy="48049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3200" b="1" dirty="0"/>
              <a:t>District-wide Surveys:</a:t>
            </a:r>
          </a:p>
        </p:txBody>
      </p:sp>
      <p:graphicFrame>
        <p:nvGraphicFramePr>
          <p:cNvPr id="7" name="Content Placeholder 5">
            <a:extLst>
              <a:ext uri="{FF2B5EF4-FFF2-40B4-BE49-F238E27FC236}">
                <a16:creationId xmlns:a16="http://schemas.microsoft.com/office/drawing/2014/main" id="{84B9C749-8619-40FA-89E6-ECB1E4EA3260}"/>
              </a:ext>
            </a:extLst>
          </p:cNvPr>
          <p:cNvGraphicFramePr>
            <a:graphicFrameLocks noGrp="1"/>
          </p:cNvGraphicFramePr>
          <p:nvPr>
            <p:ph sz="half" idx="1"/>
            <p:extLst>
              <p:ext uri="{D42A27DB-BD31-4B8C-83A1-F6EECF244321}">
                <p14:modId xmlns:p14="http://schemas.microsoft.com/office/powerpoint/2010/main" val="817494871"/>
              </p:ext>
            </p:extLst>
          </p:nvPr>
        </p:nvGraphicFramePr>
        <p:xfrm>
          <a:off x="446305" y="2859828"/>
          <a:ext cx="3609272" cy="3172300"/>
        </p:xfrm>
        <a:graphic>
          <a:graphicData uri="http://schemas.openxmlformats.org/drawingml/2006/table">
            <a:tbl>
              <a:tblPr firstRow="1" bandRow="1">
                <a:tableStyleId>{5C22544A-7EE6-4342-B048-85BDC9FD1C3A}</a:tableStyleId>
              </a:tblPr>
              <a:tblGrid>
                <a:gridCol w="1871912">
                  <a:extLst>
                    <a:ext uri="{9D8B030D-6E8A-4147-A177-3AD203B41FA5}">
                      <a16:colId xmlns:a16="http://schemas.microsoft.com/office/drawing/2014/main" val="3889026120"/>
                    </a:ext>
                  </a:extLst>
                </a:gridCol>
                <a:gridCol w="640080">
                  <a:extLst>
                    <a:ext uri="{9D8B030D-6E8A-4147-A177-3AD203B41FA5}">
                      <a16:colId xmlns:a16="http://schemas.microsoft.com/office/drawing/2014/main" val="3252456354"/>
                    </a:ext>
                  </a:extLst>
                </a:gridCol>
                <a:gridCol w="1097280">
                  <a:extLst>
                    <a:ext uri="{9D8B030D-6E8A-4147-A177-3AD203B41FA5}">
                      <a16:colId xmlns:a16="http://schemas.microsoft.com/office/drawing/2014/main" val="3282699447"/>
                    </a:ext>
                  </a:extLst>
                </a:gridCol>
              </a:tblGrid>
              <a:tr h="317230">
                <a:tc>
                  <a:txBody>
                    <a:bodyPr/>
                    <a:lstStyle/>
                    <a:p>
                      <a:r>
                        <a:rPr lang="en-US" sz="1400" dirty="0"/>
                        <a:t>Role</a:t>
                      </a:r>
                    </a:p>
                  </a:txBody>
                  <a:tcPr marL="70168" marR="70168" marT="34290" marB="34290"/>
                </a:tc>
                <a:tc>
                  <a:txBody>
                    <a:bodyPr/>
                    <a:lstStyle/>
                    <a:p>
                      <a:pPr algn="ctr"/>
                      <a:r>
                        <a:rPr lang="en-US" sz="1400" dirty="0"/>
                        <a:t>N</a:t>
                      </a:r>
                    </a:p>
                  </a:txBody>
                  <a:tcPr marL="70168" marR="70168" marT="34290" marB="34290"/>
                </a:tc>
                <a:tc>
                  <a:txBody>
                    <a:bodyPr/>
                    <a:lstStyle/>
                    <a:p>
                      <a:pPr algn="ctr"/>
                      <a:r>
                        <a:rPr lang="en-US" sz="1400" dirty="0"/>
                        <a:t>Percentage</a:t>
                      </a:r>
                    </a:p>
                  </a:txBody>
                  <a:tcPr marL="70168" marR="70168" marT="34290" marB="34290"/>
                </a:tc>
                <a:extLst>
                  <a:ext uri="{0D108BD9-81ED-4DB2-BD59-A6C34878D82A}">
                    <a16:rowId xmlns:a16="http://schemas.microsoft.com/office/drawing/2014/main" val="647228767"/>
                  </a:ext>
                </a:extLst>
              </a:tr>
              <a:tr h="317230">
                <a:tc>
                  <a:txBody>
                    <a:bodyPr/>
                    <a:lstStyle/>
                    <a:p>
                      <a:r>
                        <a:rPr lang="en-US" sz="1400" dirty="0"/>
                        <a:t>SRO High School</a:t>
                      </a:r>
                    </a:p>
                  </a:txBody>
                  <a:tcPr marL="70168" marR="70168" marT="34290" marB="34290" anchor="ctr"/>
                </a:tc>
                <a:tc>
                  <a:txBody>
                    <a:bodyPr/>
                    <a:lstStyle/>
                    <a:p>
                      <a:pPr algn="ctr"/>
                      <a:r>
                        <a:rPr lang="en-US" sz="1400" dirty="0"/>
                        <a:t>23</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38%</a:t>
                      </a:r>
                    </a:p>
                  </a:txBody>
                  <a:tcPr marL="7620" marR="7620" marT="7620" marB="0" anchor="ctr"/>
                </a:tc>
                <a:extLst>
                  <a:ext uri="{0D108BD9-81ED-4DB2-BD59-A6C34878D82A}">
                    <a16:rowId xmlns:a16="http://schemas.microsoft.com/office/drawing/2014/main" val="1278895802"/>
                  </a:ext>
                </a:extLst>
              </a:tr>
              <a:tr h="317230">
                <a:tc>
                  <a:txBody>
                    <a:bodyPr/>
                    <a:lstStyle/>
                    <a:p>
                      <a:r>
                        <a:rPr lang="en-US" sz="1400" dirty="0"/>
                        <a:t>SRO Middle School</a:t>
                      </a:r>
                    </a:p>
                  </a:txBody>
                  <a:tcPr marL="70168" marR="70168" marT="34290" marB="34290" anchor="ctr"/>
                </a:tc>
                <a:tc>
                  <a:txBody>
                    <a:bodyPr/>
                    <a:lstStyle/>
                    <a:p>
                      <a:pPr algn="ctr"/>
                      <a:r>
                        <a:rPr lang="en-US" sz="1400" dirty="0"/>
                        <a:t>13</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22%</a:t>
                      </a:r>
                    </a:p>
                  </a:txBody>
                  <a:tcPr marL="7620" marR="7620" marT="7620" marB="0" anchor="ctr"/>
                </a:tc>
                <a:extLst>
                  <a:ext uri="{0D108BD9-81ED-4DB2-BD59-A6C34878D82A}">
                    <a16:rowId xmlns:a16="http://schemas.microsoft.com/office/drawing/2014/main" val="834366761"/>
                  </a:ext>
                </a:extLst>
              </a:tr>
              <a:tr h="317230">
                <a:tc>
                  <a:txBody>
                    <a:bodyPr/>
                    <a:lstStyle/>
                    <a:p>
                      <a:r>
                        <a:rPr lang="en-US" sz="1400" dirty="0"/>
                        <a:t>Rover</a:t>
                      </a:r>
                    </a:p>
                  </a:txBody>
                  <a:tcPr marL="70168" marR="70168" marT="34290" marB="34290" anchor="ctr"/>
                </a:tc>
                <a:tc>
                  <a:txBody>
                    <a:bodyPr/>
                    <a:lstStyle/>
                    <a:p>
                      <a:pPr algn="ctr"/>
                      <a:r>
                        <a:rPr lang="en-US" sz="1400" dirty="0"/>
                        <a:t>7</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12%</a:t>
                      </a:r>
                    </a:p>
                  </a:txBody>
                  <a:tcPr marL="7620" marR="7620" marT="7620" marB="0" anchor="ctr"/>
                </a:tc>
                <a:extLst>
                  <a:ext uri="{0D108BD9-81ED-4DB2-BD59-A6C34878D82A}">
                    <a16:rowId xmlns:a16="http://schemas.microsoft.com/office/drawing/2014/main" val="1089204470"/>
                  </a:ext>
                </a:extLst>
              </a:tr>
              <a:tr h="317230">
                <a:tc>
                  <a:txBody>
                    <a:bodyPr/>
                    <a:lstStyle/>
                    <a:p>
                      <a:r>
                        <a:rPr lang="en-US" sz="1400" dirty="0"/>
                        <a:t>Alarm Response Officer</a:t>
                      </a:r>
                    </a:p>
                  </a:txBody>
                  <a:tcPr marL="70168" marR="70168" marT="34290" marB="34290" anchor="ctr"/>
                </a:tc>
                <a:tc>
                  <a:txBody>
                    <a:bodyPr/>
                    <a:lstStyle/>
                    <a:p>
                      <a:pPr algn="ctr"/>
                      <a:r>
                        <a:rPr lang="en-US" sz="1400" dirty="0"/>
                        <a:t>4</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7%</a:t>
                      </a:r>
                    </a:p>
                  </a:txBody>
                  <a:tcPr marL="7620" marR="7620" marT="7620" marB="0" anchor="ctr"/>
                </a:tc>
                <a:extLst>
                  <a:ext uri="{0D108BD9-81ED-4DB2-BD59-A6C34878D82A}">
                    <a16:rowId xmlns:a16="http://schemas.microsoft.com/office/drawing/2014/main" val="2835615273"/>
                  </a:ext>
                </a:extLst>
              </a:tr>
              <a:tr h="317230">
                <a:tc>
                  <a:txBody>
                    <a:bodyPr/>
                    <a:lstStyle/>
                    <a:p>
                      <a:r>
                        <a:rPr lang="en-US" sz="1400" dirty="0"/>
                        <a:t>APSPD Command</a:t>
                      </a:r>
                    </a:p>
                  </a:txBody>
                  <a:tcPr marL="70168" marR="70168" marT="34290" marB="34290" anchor="ctr"/>
                </a:tc>
                <a:tc>
                  <a:txBody>
                    <a:bodyPr/>
                    <a:lstStyle/>
                    <a:p>
                      <a:pPr algn="ctr"/>
                      <a:r>
                        <a:rPr lang="en-US" sz="1400" dirty="0"/>
                        <a:t>4</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7%</a:t>
                      </a:r>
                    </a:p>
                  </a:txBody>
                  <a:tcPr marL="7620" marR="7620" marT="7620" marB="0" anchor="ctr"/>
                </a:tc>
                <a:extLst>
                  <a:ext uri="{0D108BD9-81ED-4DB2-BD59-A6C34878D82A}">
                    <a16:rowId xmlns:a16="http://schemas.microsoft.com/office/drawing/2014/main" val="2009220162"/>
                  </a:ext>
                </a:extLst>
              </a:tr>
              <a:tr h="317230">
                <a:tc>
                  <a:txBody>
                    <a:bodyPr/>
                    <a:lstStyle/>
                    <a:p>
                      <a:r>
                        <a:rPr lang="en-US" sz="1400" dirty="0"/>
                        <a:t>Investigator</a:t>
                      </a:r>
                    </a:p>
                  </a:txBody>
                  <a:tcPr marL="70168" marR="70168" marT="34290" marB="34290" anchor="ctr"/>
                </a:tc>
                <a:tc>
                  <a:txBody>
                    <a:bodyPr/>
                    <a:lstStyle/>
                    <a:p>
                      <a:pPr algn="ctr"/>
                      <a:r>
                        <a:rPr lang="en-US" sz="1400" dirty="0"/>
                        <a:t>3</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5%</a:t>
                      </a:r>
                    </a:p>
                  </a:txBody>
                  <a:tcPr marL="7620" marR="7620" marT="7620" marB="0" anchor="ctr"/>
                </a:tc>
                <a:extLst>
                  <a:ext uri="{0D108BD9-81ED-4DB2-BD59-A6C34878D82A}">
                    <a16:rowId xmlns:a16="http://schemas.microsoft.com/office/drawing/2014/main" val="3177329962"/>
                  </a:ext>
                </a:extLst>
              </a:tr>
              <a:tr h="317230">
                <a:tc>
                  <a:txBody>
                    <a:bodyPr/>
                    <a:lstStyle/>
                    <a:p>
                      <a:r>
                        <a:rPr lang="en-US" sz="1400" dirty="0"/>
                        <a:t>Training Officer</a:t>
                      </a:r>
                    </a:p>
                  </a:txBody>
                  <a:tcPr marL="70168" marR="70168" marT="34290" marB="34290" anchor="ctr"/>
                </a:tc>
                <a:tc>
                  <a:txBody>
                    <a:bodyPr/>
                    <a:lstStyle/>
                    <a:p>
                      <a:pPr algn="ctr"/>
                      <a:r>
                        <a:rPr lang="en-US" sz="1400" dirty="0"/>
                        <a:t>1</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2%</a:t>
                      </a:r>
                    </a:p>
                  </a:txBody>
                  <a:tcPr marL="7620" marR="7620" marT="7620" marB="0" anchor="ctr"/>
                </a:tc>
                <a:extLst>
                  <a:ext uri="{0D108BD9-81ED-4DB2-BD59-A6C34878D82A}">
                    <a16:rowId xmlns:a16="http://schemas.microsoft.com/office/drawing/2014/main" val="2059298920"/>
                  </a:ext>
                </a:extLst>
              </a:tr>
              <a:tr h="317230">
                <a:tc>
                  <a:txBody>
                    <a:bodyPr/>
                    <a:lstStyle/>
                    <a:p>
                      <a:r>
                        <a:rPr lang="en-US" sz="1400" dirty="0"/>
                        <a:t>Other</a:t>
                      </a:r>
                    </a:p>
                  </a:txBody>
                  <a:tcPr marL="70168" marR="70168" marT="34290" marB="34290" anchor="ctr"/>
                </a:tc>
                <a:tc>
                  <a:txBody>
                    <a:bodyPr/>
                    <a:lstStyle/>
                    <a:p>
                      <a:pPr algn="ctr"/>
                      <a:r>
                        <a:rPr lang="en-US" sz="1400" dirty="0"/>
                        <a:t>5</a:t>
                      </a:r>
                    </a:p>
                  </a:txBody>
                  <a:tcPr marL="70168" marR="70168" marT="34290" marB="34290" anchor="ctr"/>
                </a:tc>
                <a:tc>
                  <a:txBody>
                    <a:bodyPr/>
                    <a:lstStyle/>
                    <a:p>
                      <a:pPr marL="0" algn="ctr" defTabSz="914400" rtl="0" eaLnBrk="1" fontAlgn="b" latinLnBrk="0" hangingPunct="1"/>
                      <a:r>
                        <a:rPr lang="en-US" sz="1400" kern="1200" dirty="0">
                          <a:solidFill>
                            <a:schemeClr val="dk1"/>
                          </a:solidFill>
                          <a:latin typeface="+mn-lt"/>
                          <a:ea typeface="+mn-ea"/>
                          <a:cs typeface="+mn-cs"/>
                        </a:rPr>
                        <a:t>8%</a:t>
                      </a:r>
                    </a:p>
                  </a:txBody>
                  <a:tcPr marL="7620" marR="7620" marT="7620" marB="0" anchor="ctr"/>
                </a:tc>
                <a:extLst>
                  <a:ext uri="{0D108BD9-81ED-4DB2-BD59-A6C34878D82A}">
                    <a16:rowId xmlns:a16="http://schemas.microsoft.com/office/drawing/2014/main" val="1311206647"/>
                  </a:ext>
                </a:extLst>
              </a:tr>
              <a:tr h="317230">
                <a:tc>
                  <a:txBody>
                    <a:bodyPr/>
                    <a:lstStyle/>
                    <a:p>
                      <a:r>
                        <a:rPr lang="en-US" sz="1400" b="1" dirty="0"/>
                        <a:t>Total</a:t>
                      </a:r>
                    </a:p>
                  </a:txBody>
                  <a:tcPr marL="70168" marR="70168" marT="34290" marB="34290" anchor="ctr"/>
                </a:tc>
                <a:tc>
                  <a:txBody>
                    <a:bodyPr/>
                    <a:lstStyle/>
                    <a:p>
                      <a:pPr algn="ctr"/>
                      <a:r>
                        <a:rPr lang="en-US" sz="1400" b="1" dirty="0"/>
                        <a:t>60</a:t>
                      </a:r>
                    </a:p>
                  </a:txBody>
                  <a:tcPr marL="70168" marR="70168" marT="34290" marB="34290" anchor="ctr"/>
                </a:tc>
                <a:tc>
                  <a:txBody>
                    <a:bodyPr/>
                    <a:lstStyle/>
                    <a:p>
                      <a:pPr marL="0" algn="ctr" defTabSz="914400" rtl="0" eaLnBrk="1" fontAlgn="b" latinLnBrk="0" hangingPunct="1"/>
                      <a:r>
                        <a:rPr lang="en-US" sz="1400" b="1" kern="1200" dirty="0">
                          <a:solidFill>
                            <a:schemeClr val="dk1"/>
                          </a:solidFill>
                          <a:latin typeface="+mn-lt"/>
                          <a:ea typeface="+mn-ea"/>
                          <a:cs typeface="+mn-cs"/>
                        </a:rPr>
                        <a:t>100%</a:t>
                      </a:r>
                    </a:p>
                  </a:txBody>
                  <a:tcPr marL="7620" marR="7620" marT="7620" marB="0" anchor="ctr"/>
                </a:tc>
                <a:extLst>
                  <a:ext uri="{0D108BD9-81ED-4DB2-BD59-A6C34878D82A}">
                    <a16:rowId xmlns:a16="http://schemas.microsoft.com/office/drawing/2014/main" val="3163021915"/>
                  </a:ext>
                </a:extLst>
              </a:tr>
            </a:tbl>
          </a:graphicData>
        </a:graphic>
      </p:graphicFrame>
      <p:sp>
        <p:nvSpPr>
          <p:cNvPr id="10" name="TextBox 9">
            <a:extLst>
              <a:ext uri="{FF2B5EF4-FFF2-40B4-BE49-F238E27FC236}">
                <a16:creationId xmlns:a16="http://schemas.microsoft.com/office/drawing/2014/main" id="{0167B7D6-D109-A141-B1FA-DEE1E25A0697}"/>
              </a:ext>
            </a:extLst>
          </p:cNvPr>
          <p:cNvSpPr txBox="1"/>
          <p:nvPr/>
        </p:nvSpPr>
        <p:spPr>
          <a:xfrm>
            <a:off x="446305" y="2116871"/>
            <a:ext cx="3609272" cy="740459"/>
          </a:xfrm>
          <a:prstGeom prst="rect">
            <a:avLst/>
          </a:prstGeom>
          <a:noFill/>
        </p:spPr>
        <p:txBody>
          <a:bodyPr wrap="square" rtlCol="0">
            <a:spAutoFit/>
          </a:bodyPr>
          <a:lstStyle/>
          <a:p>
            <a:pPr>
              <a:lnSpc>
                <a:spcPct val="80000"/>
              </a:lnSpc>
            </a:pPr>
            <a:r>
              <a:rPr lang="en-US" sz="2600" dirty="0"/>
              <a:t>School Resource Officers </a:t>
            </a:r>
            <a:br>
              <a:rPr lang="en-US" sz="2600" dirty="0"/>
            </a:br>
            <a:r>
              <a:rPr lang="en-US" sz="2600" dirty="0"/>
              <a:t>(n = 60) </a:t>
            </a:r>
          </a:p>
        </p:txBody>
      </p:sp>
      <p:sp>
        <p:nvSpPr>
          <p:cNvPr id="11" name="TextBox 10">
            <a:extLst>
              <a:ext uri="{FF2B5EF4-FFF2-40B4-BE49-F238E27FC236}">
                <a16:creationId xmlns:a16="http://schemas.microsoft.com/office/drawing/2014/main" id="{BEF2CBD6-E115-5249-BA55-27DDB3676EB9}"/>
              </a:ext>
            </a:extLst>
          </p:cNvPr>
          <p:cNvSpPr txBox="1"/>
          <p:nvPr/>
        </p:nvSpPr>
        <p:spPr>
          <a:xfrm>
            <a:off x="4608773" y="2116871"/>
            <a:ext cx="3609272" cy="740459"/>
          </a:xfrm>
          <a:prstGeom prst="rect">
            <a:avLst/>
          </a:prstGeom>
          <a:noFill/>
        </p:spPr>
        <p:txBody>
          <a:bodyPr wrap="square" rtlCol="0">
            <a:spAutoFit/>
          </a:bodyPr>
          <a:lstStyle/>
          <a:p>
            <a:pPr>
              <a:lnSpc>
                <a:spcPct val="80000"/>
              </a:lnSpc>
            </a:pPr>
            <a:r>
              <a:rPr lang="en-US" sz="2600" dirty="0"/>
              <a:t>School Administrators </a:t>
            </a:r>
            <a:br>
              <a:rPr lang="en-US" sz="2600" dirty="0"/>
            </a:br>
            <a:r>
              <a:rPr lang="en-US" sz="2600" dirty="0"/>
              <a:t>(n = 109) </a:t>
            </a:r>
          </a:p>
        </p:txBody>
      </p:sp>
      <p:graphicFrame>
        <p:nvGraphicFramePr>
          <p:cNvPr id="12" name="Content Placeholder 5">
            <a:extLst>
              <a:ext uri="{FF2B5EF4-FFF2-40B4-BE49-F238E27FC236}">
                <a16:creationId xmlns:a16="http://schemas.microsoft.com/office/drawing/2014/main" id="{84B9C749-8619-40FA-89E6-ECB1E4EA3260}"/>
              </a:ext>
            </a:extLst>
          </p:cNvPr>
          <p:cNvGraphicFramePr>
            <a:graphicFrameLocks/>
          </p:cNvGraphicFramePr>
          <p:nvPr>
            <p:extLst>
              <p:ext uri="{D42A27DB-BD31-4B8C-83A1-F6EECF244321}">
                <p14:modId xmlns:p14="http://schemas.microsoft.com/office/powerpoint/2010/main" val="2310623965"/>
              </p:ext>
            </p:extLst>
          </p:nvPr>
        </p:nvGraphicFramePr>
        <p:xfrm>
          <a:off x="4608773" y="2859828"/>
          <a:ext cx="3963425" cy="1268920"/>
        </p:xfrm>
        <a:graphic>
          <a:graphicData uri="http://schemas.openxmlformats.org/drawingml/2006/table">
            <a:tbl>
              <a:tblPr firstRow="1" bandRow="1">
                <a:tableStyleId>{5C22544A-7EE6-4342-B048-85BDC9FD1C3A}</a:tableStyleId>
              </a:tblPr>
              <a:tblGrid>
                <a:gridCol w="2226065">
                  <a:extLst>
                    <a:ext uri="{9D8B030D-6E8A-4147-A177-3AD203B41FA5}">
                      <a16:colId xmlns:a16="http://schemas.microsoft.com/office/drawing/2014/main" val="3889026120"/>
                    </a:ext>
                  </a:extLst>
                </a:gridCol>
                <a:gridCol w="640080">
                  <a:extLst>
                    <a:ext uri="{9D8B030D-6E8A-4147-A177-3AD203B41FA5}">
                      <a16:colId xmlns:a16="http://schemas.microsoft.com/office/drawing/2014/main" val="3252456354"/>
                    </a:ext>
                  </a:extLst>
                </a:gridCol>
                <a:gridCol w="1097280">
                  <a:extLst>
                    <a:ext uri="{9D8B030D-6E8A-4147-A177-3AD203B41FA5}">
                      <a16:colId xmlns:a16="http://schemas.microsoft.com/office/drawing/2014/main" val="2197262152"/>
                    </a:ext>
                  </a:extLst>
                </a:gridCol>
              </a:tblGrid>
              <a:tr h="317230">
                <a:tc>
                  <a:txBody>
                    <a:bodyPr/>
                    <a:lstStyle/>
                    <a:p>
                      <a:r>
                        <a:rPr lang="en-US" sz="1400" dirty="0"/>
                        <a:t>Role</a:t>
                      </a:r>
                    </a:p>
                  </a:txBody>
                  <a:tcPr marL="70168" marR="70168" marT="34290" marB="34290"/>
                </a:tc>
                <a:tc>
                  <a:txBody>
                    <a:bodyPr/>
                    <a:lstStyle/>
                    <a:p>
                      <a:pPr algn="ctr"/>
                      <a:r>
                        <a:rPr lang="en-US" sz="1400" dirty="0"/>
                        <a:t>N</a:t>
                      </a:r>
                    </a:p>
                  </a:txBody>
                  <a:tcPr marL="70168" marR="70168" marT="34290" marB="34290"/>
                </a:tc>
                <a:tc>
                  <a:txBody>
                    <a:bodyPr/>
                    <a:lstStyle/>
                    <a:p>
                      <a:pPr algn="ctr"/>
                      <a:r>
                        <a:rPr lang="en-US" sz="1400" dirty="0"/>
                        <a:t>Percentage</a:t>
                      </a:r>
                    </a:p>
                  </a:txBody>
                  <a:tcPr marL="70168" marR="70168" marT="34290" marB="34290"/>
                </a:tc>
                <a:extLst>
                  <a:ext uri="{0D108BD9-81ED-4DB2-BD59-A6C34878D82A}">
                    <a16:rowId xmlns:a16="http://schemas.microsoft.com/office/drawing/2014/main" val="647228767"/>
                  </a:ext>
                </a:extLst>
              </a:tr>
              <a:tr h="317230">
                <a:tc>
                  <a:txBody>
                    <a:bodyPr/>
                    <a:lstStyle/>
                    <a:p>
                      <a:r>
                        <a:rPr lang="en-US" sz="1400" dirty="0"/>
                        <a:t>Principal</a:t>
                      </a:r>
                    </a:p>
                  </a:txBody>
                  <a:tcPr marL="70168" marR="70168" marT="34290" marB="34290" anchor="ctr"/>
                </a:tc>
                <a:tc>
                  <a:txBody>
                    <a:bodyPr/>
                    <a:lstStyle/>
                    <a:p>
                      <a:pPr algn="ctr"/>
                      <a:r>
                        <a:rPr lang="en-US" sz="1400" dirty="0"/>
                        <a:t>66</a:t>
                      </a:r>
                    </a:p>
                  </a:txBody>
                  <a:tcPr marL="70168" marR="70168" marT="34290" marB="34290" anchor="ctr"/>
                </a:tc>
                <a:tc>
                  <a:txBody>
                    <a:bodyPr/>
                    <a:lstStyle/>
                    <a:p>
                      <a:pPr algn="ctr"/>
                      <a:r>
                        <a:rPr lang="en-US" sz="1400" dirty="0"/>
                        <a:t>61%</a:t>
                      </a:r>
                    </a:p>
                  </a:txBody>
                  <a:tcPr marL="70168" marR="70168" marT="34290" marB="34290" anchor="ctr"/>
                </a:tc>
                <a:extLst>
                  <a:ext uri="{0D108BD9-81ED-4DB2-BD59-A6C34878D82A}">
                    <a16:rowId xmlns:a16="http://schemas.microsoft.com/office/drawing/2014/main" val="1278895802"/>
                  </a:ext>
                </a:extLst>
              </a:tr>
              <a:tr h="317230">
                <a:tc>
                  <a:txBody>
                    <a:bodyPr/>
                    <a:lstStyle/>
                    <a:p>
                      <a:r>
                        <a:rPr lang="en-US" sz="1400" dirty="0"/>
                        <a:t>Assistant Principal</a:t>
                      </a:r>
                    </a:p>
                  </a:txBody>
                  <a:tcPr marL="70168" marR="70168" marT="34290" marB="34290" anchor="ctr"/>
                </a:tc>
                <a:tc>
                  <a:txBody>
                    <a:bodyPr/>
                    <a:lstStyle/>
                    <a:p>
                      <a:pPr algn="ctr"/>
                      <a:r>
                        <a:rPr lang="en-US" sz="1400" dirty="0"/>
                        <a:t>43</a:t>
                      </a:r>
                    </a:p>
                  </a:txBody>
                  <a:tcPr marL="70168" marR="70168" marT="34290" marB="34290" anchor="ctr"/>
                </a:tc>
                <a:tc>
                  <a:txBody>
                    <a:bodyPr/>
                    <a:lstStyle/>
                    <a:p>
                      <a:pPr algn="ctr"/>
                      <a:r>
                        <a:rPr lang="en-US" sz="1400" dirty="0"/>
                        <a:t>39%</a:t>
                      </a:r>
                    </a:p>
                  </a:txBody>
                  <a:tcPr marL="70168" marR="70168" marT="34290" marB="34290" anchor="ctr"/>
                </a:tc>
                <a:extLst>
                  <a:ext uri="{0D108BD9-81ED-4DB2-BD59-A6C34878D82A}">
                    <a16:rowId xmlns:a16="http://schemas.microsoft.com/office/drawing/2014/main" val="2042241406"/>
                  </a:ext>
                </a:extLst>
              </a:tr>
              <a:tr h="317230">
                <a:tc>
                  <a:txBody>
                    <a:bodyPr/>
                    <a:lstStyle/>
                    <a:p>
                      <a:r>
                        <a:rPr lang="en-US" sz="1400" b="1" dirty="0"/>
                        <a:t>Total</a:t>
                      </a:r>
                    </a:p>
                  </a:txBody>
                  <a:tcPr marL="70168" marR="70168" marT="34290" marB="34290" anchor="ctr"/>
                </a:tc>
                <a:tc>
                  <a:txBody>
                    <a:bodyPr/>
                    <a:lstStyle/>
                    <a:p>
                      <a:pPr algn="ctr"/>
                      <a:r>
                        <a:rPr lang="en-US" sz="1400" b="1" dirty="0"/>
                        <a:t>109</a:t>
                      </a:r>
                    </a:p>
                  </a:txBody>
                  <a:tcPr marL="70168" marR="70168" marT="34290" marB="34290" anchor="ctr"/>
                </a:tc>
                <a:tc>
                  <a:txBody>
                    <a:bodyPr/>
                    <a:lstStyle/>
                    <a:p>
                      <a:pPr algn="ctr"/>
                      <a:r>
                        <a:rPr lang="en-US" sz="1400" b="1" dirty="0"/>
                        <a:t>100%</a:t>
                      </a:r>
                    </a:p>
                  </a:txBody>
                  <a:tcPr marL="70168" marR="70168" marT="34290" marB="34290" anchor="ctr"/>
                </a:tc>
                <a:extLst>
                  <a:ext uri="{0D108BD9-81ED-4DB2-BD59-A6C34878D82A}">
                    <a16:rowId xmlns:a16="http://schemas.microsoft.com/office/drawing/2014/main" val="3163021915"/>
                  </a:ext>
                </a:extLst>
              </a:tr>
            </a:tbl>
          </a:graphicData>
        </a:graphic>
      </p:graphicFrame>
      <p:sp>
        <p:nvSpPr>
          <p:cNvPr id="13" name="TextBox 12">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&amp; School Administrator Surveys (2018)</a:t>
            </a:r>
          </a:p>
        </p:txBody>
      </p:sp>
      <p:sp>
        <p:nvSpPr>
          <p:cNvPr id="2" name="Slide Number Placeholder 1"/>
          <p:cNvSpPr>
            <a:spLocks noGrp="1"/>
          </p:cNvSpPr>
          <p:nvPr>
            <p:ph type="sldNum" sz="quarter" idx="12"/>
          </p:nvPr>
        </p:nvSpPr>
        <p:spPr/>
        <p:txBody>
          <a:bodyPr/>
          <a:lstStyle/>
          <a:p>
            <a:fld id="{633D1BBA-6D35-40A8-AE61-43A16A669678}" type="slidenum">
              <a:rPr lang="en-US" smtClean="0"/>
              <a:t>23</a:t>
            </a:fld>
            <a:endParaRPr lang="en-US"/>
          </a:p>
        </p:txBody>
      </p:sp>
    </p:spTree>
    <p:extLst>
      <p:ext uri="{BB962C8B-B14F-4D97-AF65-F5344CB8AC3E}">
        <p14:creationId xmlns:p14="http://schemas.microsoft.com/office/powerpoint/2010/main" val="41024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SROs Value Restorative Practices </a:t>
              </a:r>
            </a:p>
          </p:txBody>
        </p:sp>
      </p:grpSp>
      <p:sp>
        <p:nvSpPr>
          <p:cNvPr id="13" name="Content Placeholder 2"/>
          <p:cNvSpPr txBox="1">
            <a:spLocks/>
          </p:cNvSpPr>
          <p:nvPr/>
        </p:nvSpPr>
        <p:spPr>
          <a:xfrm>
            <a:off x="262887" y="1442788"/>
            <a:ext cx="8600557" cy="475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3200" b="1" dirty="0"/>
              <a:t>APSPD SROs were asked…</a:t>
            </a:r>
          </a:p>
          <a:p>
            <a:pPr marL="0" indent="0">
              <a:buNone/>
            </a:pPr>
            <a:r>
              <a:rPr lang="en-US" dirty="0"/>
              <a:t>What was the </a:t>
            </a:r>
            <a:r>
              <a:rPr lang="en-US" b="1" dirty="0"/>
              <a:t>most valuable professional development session</a:t>
            </a:r>
            <a:r>
              <a:rPr lang="en-US" dirty="0"/>
              <a:t> you attended during the current school year? </a:t>
            </a:r>
          </a:p>
          <a:p>
            <a:pPr marL="1258888" lvl="2" indent="-344488">
              <a:lnSpc>
                <a:spcPct val="80000"/>
              </a:lnSpc>
              <a:spcBef>
                <a:spcPts val="600"/>
              </a:spcBef>
              <a:buFont typeface="Arial" panose="020B0604020202020204" pitchFamily="34" charset="0"/>
              <a:buChar char="−"/>
              <a:defRPr/>
            </a:pPr>
            <a:r>
              <a:rPr lang="en-US" sz="2800" b="1" dirty="0"/>
              <a:t>Restorative Practices </a:t>
            </a:r>
            <a:r>
              <a:rPr lang="en-US" sz="2800" dirty="0"/>
              <a:t>(31%)</a:t>
            </a:r>
          </a:p>
          <a:p>
            <a:pPr marL="1258888" lvl="2" indent="-344488">
              <a:lnSpc>
                <a:spcPct val="80000"/>
              </a:lnSpc>
              <a:spcBef>
                <a:spcPts val="600"/>
              </a:spcBef>
              <a:buFont typeface="Arial" panose="020B0604020202020204" pitchFamily="34" charset="0"/>
              <a:buChar char="−"/>
              <a:defRPr/>
            </a:pPr>
            <a:r>
              <a:rPr lang="en-US" sz="2800" b="1" dirty="0"/>
              <a:t>Youth Mental Health </a:t>
            </a:r>
            <a:r>
              <a:rPr lang="en-US" sz="2800" dirty="0"/>
              <a:t>(14%)</a:t>
            </a:r>
          </a:p>
          <a:p>
            <a:endParaRPr lang="en-US" dirty="0"/>
          </a:p>
          <a:p>
            <a:pPr marL="0" indent="0">
              <a:buNone/>
            </a:pPr>
            <a:r>
              <a:rPr lang="en-US" dirty="0"/>
              <a:t>If you were starting your own SRO program in a school district, </a:t>
            </a:r>
            <a:r>
              <a:rPr lang="en-US" b="1" dirty="0"/>
              <a:t>what would you replicate</a:t>
            </a:r>
            <a:r>
              <a:rPr lang="en-US" dirty="0"/>
              <a:t> from your experience here at APS? </a:t>
            </a:r>
          </a:p>
          <a:p>
            <a:pPr marL="1258888" lvl="2" indent="-344488">
              <a:lnSpc>
                <a:spcPct val="80000"/>
              </a:lnSpc>
              <a:spcBef>
                <a:spcPts val="600"/>
              </a:spcBef>
              <a:buFont typeface="Arial" panose="020B0604020202020204" pitchFamily="34" charset="0"/>
              <a:buChar char="−"/>
              <a:defRPr/>
            </a:pPr>
            <a:r>
              <a:rPr lang="en-US" sz="2800" b="1" dirty="0"/>
              <a:t>Restorative Practices </a:t>
            </a:r>
            <a:r>
              <a:rPr lang="en-US" sz="2800" dirty="0"/>
              <a:t>(33%)</a:t>
            </a:r>
          </a:p>
        </p:txBody>
      </p:sp>
      <p:sp>
        <p:nvSpPr>
          <p:cNvPr id="15" name="TextBox 14">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Survey (2018)</a:t>
            </a:r>
          </a:p>
        </p:txBody>
      </p:sp>
      <p:sp>
        <p:nvSpPr>
          <p:cNvPr id="2" name="Slide Number Placeholder 1"/>
          <p:cNvSpPr>
            <a:spLocks noGrp="1"/>
          </p:cNvSpPr>
          <p:nvPr>
            <p:ph type="sldNum" sz="quarter" idx="12"/>
          </p:nvPr>
        </p:nvSpPr>
        <p:spPr/>
        <p:txBody>
          <a:bodyPr/>
          <a:lstStyle/>
          <a:p>
            <a:fld id="{633D1BBA-6D35-40A8-AE61-43A16A669678}" type="slidenum">
              <a:rPr lang="en-US" smtClean="0"/>
              <a:t>24</a:t>
            </a:fld>
            <a:endParaRPr lang="en-US"/>
          </a:p>
        </p:txBody>
      </p:sp>
    </p:spTree>
    <p:extLst>
      <p:ext uri="{BB962C8B-B14F-4D97-AF65-F5344CB8AC3E}">
        <p14:creationId xmlns:p14="http://schemas.microsoft.com/office/powerpoint/2010/main" val="154593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Use of SEL &amp; Restorative Practices</a:t>
              </a:r>
            </a:p>
          </p:txBody>
        </p:sp>
      </p:grpSp>
      <p:sp>
        <p:nvSpPr>
          <p:cNvPr id="13" name="Content Placeholder 2"/>
          <p:cNvSpPr txBox="1">
            <a:spLocks/>
          </p:cNvSpPr>
          <p:nvPr/>
        </p:nvSpPr>
        <p:spPr>
          <a:xfrm>
            <a:off x="262888" y="1442788"/>
            <a:ext cx="8456570" cy="475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3200" b="1" dirty="0"/>
              <a:t>APSPD SROs were asked…</a:t>
            </a:r>
          </a:p>
          <a:p>
            <a:pPr marL="0" indent="0">
              <a:buNone/>
            </a:pPr>
            <a:r>
              <a:rPr lang="en-US" dirty="0"/>
              <a:t>Since the beginning of this school year, </a:t>
            </a:r>
            <a:r>
              <a:rPr lang="en-US" b="1" dirty="0"/>
              <a:t>how often have you used Social Emotional Learning (SEL) or Restorative Practices </a:t>
            </a:r>
            <a:r>
              <a:rPr lang="en-US" dirty="0"/>
              <a:t>with students?</a:t>
            </a:r>
            <a:endParaRPr lang="en-US" sz="2800" dirty="0"/>
          </a:p>
        </p:txBody>
      </p:sp>
      <p:sp>
        <p:nvSpPr>
          <p:cNvPr id="16" name="TextBox 15">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Survey (2018)</a:t>
            </a:r>
          </a:p>
        </p:txBody>
      </p:sp>
      <p:sp>
        <p:nvSpPr>
          <p:cNvPr id="3" name="Slide Number Placeholder 2"/>
          <p:cNvSpPr>
            <a:spLocks noGrp="1"/>
          </p:cNvSpPr>
          <p:nvPr>
            <p:ph type="sldNum" sz="quarter" idx="12"/>
          </p:nvPr>
        </p:nvSpPr>
        <p:spPr/>
        <p:txBody>
          <a:bodyPr/>
          <a:lstStyle/>
          <a:p>
            <a:fld id="{633D1BBA-6D35-40A8-AE61-43A16A669678}" type="slidenum">
              <a:rPr lang="en-US" smtClean="0"/>
              <a:t>25</a:t>
            </a:fld>
            <a:endParaRPr lang="en-US"/>
          </a:p>
        </p:txBody>
      </p:sp>
      <p:grpSp>
        <p:nvGrpSpPr>
          <p:cNvPr id="8" name="Group 7"/>
          <p:cNvGrpSpPr/>
          <p:nvPr/>
        </p:nvGrpSpPr>
        <p:grpSpPr>
          <a:xfrm>
            <a:off x="621810" y="3252807"/>
            <a:ext cx="8261193" cy="3214286"/>
            <a:chOff x="621810" y="3252807"/>
            <a:chExt cx="8261193" cy="3214286"/>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45495" t="33060" r="19859" b="34119"/>
            <a:stretch/>
          </p:blipFill>
          <p:spPr>
            <a:xfrm>
              <a:off x="3628792" y="3755675"/>
              <a:ext cx="5254211" cy="2190232"/>
            </a:xfrm>
            <a:prstGeom prst="rect">
              <a:avLst/>
            </a:prstGeom>
          </p:spPr>
        </p:pic>
        <p:pic>
          <p:nvPicPr>
            <p:cNvPr id="14" name="Picture 1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13697" t="12709" r="55852" b="11415"/>
            <a:stretch/>
          </p:blipFill>
          <p:spPr>
            <a:xfrm>
              <a:off x="621810" y="3252807"/>
              <a:ext cx="2930233" cy="3214286"/>
            </a:xfrm>
            <a:prstGeom prst="rect">
              <a:avLst/>
            </a:prstGeom>
          </p:spPr>
        </p:pic>
        <p:sp>
          <p:nvSpPr>
            <p:cNvPr id="7" name="Rectangle 6"/>
            <p:cNvSpPr/>
            <p:nvPr/>
          </p:nvSpPr>
          <p:spPr>
            <a:xfrm>
              <a:off x="3782290" y="3948546"/>
              <a:ext cx="166255" cy="166254"/>
            </a:xfrm>
            <a:prstGeom prst="rect">
              <a:avLst/>
            </a:prstGeom>
            <a:solidFill>
              <a:srgbClr val="D6DCE5"/>
            </a:solidFill>
            <a:ln>
              <a:solidFill>
                <a:srgbClr val="D6D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82290" y="4279671"/>
              <a:ext cx="166255" cy="166254"/>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2290" y="4600405"/>
              <a:ext cx="166255" cy="166254"/>
            </a:xfrm>
            <a:prstGeom prst="rect">
              <a:avLst/>
            </a:prstGeom>
            <a:solidFill>
              <a:srgbClr val="B88DD0"/>
            </a:solidFill>
            <a:ln>
              <a:solidFill>
                <a:srgbClr val="B88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82290" y="4921139"/>
              <a:ext cx="166255" cy="16625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82290" y="5241873"/>
              <a:ext cx="166255" cy="166254"/>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82290" y="5562607"/>
              <a:ext cx="166255" cy="166254"/>
            </a:xfrm>
            <a:prstGeom prst="rect">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6716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Overall SRO Perceptions: SEL &amp; RP</a:t>
              </a:r>
            </a:p>
          </p:txBody>
        </p:sp>
      </p:grpSp>
      <p:sp>
        <p:nvSpPr>
          <p:cNvPr id="13" name="Content Placeholder 2"/>
          <p:cNvSpPr txBox="1">
            <a:spLocks/>
          </p:cNvSpPr>
          <p:nvPr/>
        </p:nvSpPr>
        <p:spPr>
          <a:xfrm>
            <a:off x="272399" y="1484352"/>
            <a:ext cx="8456570" cy="475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84% </a:t>
            </a:r>
            <a:r>
              <a:rPr lang="en-US" dirty="0"/>
              <a:t>of SROs </a:t>
            </a:r>
            <a:r>
              <a:rPr lang="en-US" b="1" dirty="0"/>
              <a:t>agreed or strongly agreed </a:t>
            </a:r>
            <a:r>
              <a:rPr lang="en-US" dirty="0"/>
              <a:t>that their training prepared them well to implement Social Emotional Learning (SEL) and Restorative Practices (RP).</a:t>
            </a:r>
          </a:p>
          <a:p>
            <a:pPr>
              <a:lnSpc>
                <a:spcPct val="100000"/>
              </a:lnSpc>
            </a:pPr>
            <a:r>
              <a:rPr lang="en-US" b="1" dirty="0"/>
              <a:t>80% </a:t>
            </a:r>
            <a:r>
              <a:rPr lang="en-US" dirty="0"/>
              <a:t>of SROs </a:t>
            </a:r>
            <a:r>
              <a:rPr lang="en-US" b="1" dirty="0"/>
              <a:t>agreed or strongly agreed </a:t>
            </a:r>
            <a:r>
              <a:rPr lang="en-US" dirty="0"/>
              <a:t>that SEL and RP implementation is consistent with the training they received.</a:t>
            </a:r>
          </a:p>
          <a:p>
            <a:pPr>
              <a:lnSpc>
                <a:spcPct val="100000"/>
              </a:lnSpc>
            </a:pPr>
            <a:r>
              <a:rPr lang="en-US" b="1" dirty="0"/>
              <a:t>88% </a:t>
            </a:r>
            <a:r>
              <a:rPr lang="en-US" dirty="0"/>
              <a:t>of SROS </a:t>
            </a:r>
            <a:r>
              <a:rPr lang="en-US" b="1" dirty="0"/>
              <a:t>agreed or strongly agreed </a:t>
            </a:r>
            <a:r>
              <a:rPr lang="en-US" dirty="0"/>
              <a:t>that students responded well to SEL and RP.</a:t>
            </a:r>
          </a:p>
          <a:p>
            <a:pPr>
              <a:lnSpc>
                <a:spcPct val="100000"/>
              </a:lnSpc>
            </a:pPr>
            <a:r>
              <a:rPr lang="en-US" b="1" dirty="0"/>
              <a:t>71% </a:t>
            </a:r>
            <a:r>
              <a:rPr lang="en-US" dirty="0"/>
              <a:t>of SROs </a:t>
            </a:r>
            <a:r>
              <a:rPr lang="en-US" b="1" dirty="0"/>
              <a:t>agreed or strongly agreed </a:t>
            </a:r>
            <a:r>
              <a:rPr lang="en-US" dirty="0"/>
              <a:t>that student behavior improved with exposure to SEL and RP</a:t>
            </a:r>
          </a:p>
        </p:txBody>
      </p:sp>
      <p:sp>
        <p:nvSpPr>
          <p:cNvPr id="7" name="TextBox 6">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Survey (2018)</a:t>
            </a:r>
          </a:p>
        </p:txBody>
      </p:sp>
      <p:sp>
        <p:nvSpPr>
          <p:cNvPr id="2" name="Slide Number Placeholder 1"/>
          <p:cNvSpPr>
            <a:spLocks noGrp="1"/>
          </p:cNvSpPr>
          <p:nvPr>
            <p:ph type="sldNum" sz="quarter" idx="12"/>
          </p:nvPr>
        </p:nvSpPr>
        <p:spPr/>
        <p:txBody>
          <a:bodyPr/>
          <a:lstStyle/>
          <a:p>
            <a:fld id="{633D1BBA-6D35-40A8-AE61-43A16A669678}" type="slidenum">
              <a:rPr lang="en-US" smtClean="0"/>
              <a:t>26</a:t>
            </a:fld>
            <a:endParaRPr lang="en-US"/>
          </a:p>
        </p:txBody>
      </p:sp>
    </p:spTree>
    <p:extLst>
      <p:ext uri="{BB962C8B-B14F-4D97-AF65-F5344CB8AC3E}">
        <p14:creationId xmlns:p14="http://schemas.microsoft.com/office/powerpoint/2010/main" val="205922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55031" y="1453589"/>
            <a:ext cx="8260319" cy="475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3200" b="1" dirty="0"/>
              <a:t>APSPD SROs were asked…</a:t>
            </a:r>
          </a:p>
        </p:txBody>
      </p:sp>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Use of SEL &amp; Restorative Practices</a:t>
              </a:r>
            </a:p>
          </p:txBody>
        </p:sp>
      </p:grpSp>
      <p:sp>
        <p:nvSpPr>
          <p:cNvPr id="22" name="TextBox 21">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Survey (2018)</a:t>
            </a:r>
          </a:p>
        </p:txBody>
      </p:sp>
      <p:pic>
        <p:nvPicPr>
          <p:cNvPr id="17" name="Picture 17" descr="A screenshot of a cell phone&#10;&#10;Description generated with very high confidence">
            <a:extLst>
              <a:ext uri="{FF2B5EF4-FFF2-40B4-BE49-F238E27FC236}">
                <a16:creationId xmlns:a16="http://schemas.microsoft.com/office/drawing/2014/main" id="{348EB6F6-8570-454C-9096-7BDB28EF1B9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1596" y="2146432"/>
            <a:ext cx="8495880" cy="3371141"/>
          </a:xfrm>
          <a:prstGeom prst="rect">
            <a:avLst/>
          </a:prstGeom>
        </p:spPr>
      </p:pic>
      <p:sp>
        <p:nvSpPr>
          <p:cNvPr id="2" name="Slide Number Placeholder 1"/>
          <p:cNvSpPr>
            <a:spLocks noGrp="1"/>
          </p:cNvSpPr>
          <p:nvPr>
            <p:ph type="sldNum" sz="quarter" idx="12"/>
          </p:nvPr>
        </p:nvSpPr>
        <p:spPr/>
        <p:txBody>
          <a:bodyPr/>
          <a:lstStyle/>
          <a:p>
            <a:fld id="{633D1BBA-6D35-40A8-AE61-43A16A669678}" type="slidenum">
              <a:rPr lang="en-US" smtClean="0"/>
              <a:t>27</a:t>
            </a:fld>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4400"/>
          <a:stretch/>
        </p:blipFill>
        <p:spPr>
          <a:xfrm>
            <a:off x="278452" y="5707317"/>
            <a:ext cx="8419024" cy="260818"/>
          </a:xfrm>
          <a:prstGeom prst="rect">
            <a:avLst/>
          </a:prstGeom>
        </p:spPr>
      </p:pic>
    </p:spTree>
    <p:extLst>
      <p:ext uri="{BB962C8B-B14F-4D97-AF65-F5344CB8AC3E}">
        <p14:creationId xmlns:p14="http://schemas.microsoft.com/office/powerpoint/2010/main" val="252190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3" y="-635"/>
              <a:ext cx="9143999"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 SRO Perceptions: Student Interactions</a:t>
              </a:r>
            </a:p>
          </p:txBody>
        </p:sp>
      </p:grpSp>
      <p:sp>
        <p:nvSpPr>
          <p:cNvPr id="13" name="Content Placeholder 2"/>
          <p:cNvSpPr txBox="1">
            <a:spLocks/>
          </p:cNvSpPr>
          <p:nvPr/>
        </p:nvSpPr>
        <p:spPr>
          <a:xfrm>
            <a:off x="272399" y="1494743"/>
            <a:ext cx="8456570" cy="475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85% </a:t>
            </a:r>
            <a:r>
              <a:rPr lang="en-US" dirty="0"/>
              <a:t>of SROs </a:t>
            </a:r>
            <a:r>
              <a:rPr lang="en-US" b="1" dirty="0"/>
              <a:t>agreed or strongly agreed </a:t>
            </a:r>
            <a:r>
              <a:rPr lang="en-US" dirty="0"/>
              <a:t>that students understood their role in the school.</a:t>
            </a:r>
          </a:p>
          <a:p>
            <a:pPr>
              <a:lnSpc>
                <a:spcPct val="100000"/>
              </a:lnSpc>
            </a:pPr>
            <a:r>
              <a:rPr lang="en-US" b="1" dirty="0"/>
              <a:t>94% </a:t>
            </a:r>
            <a:r>
              <a:rPr lang="en-US" dirty="0"/>
              <a:t>of SROs </a:t>
            </a:r>
            <a:r>
              <a:rPr lang="en-US" b="1" dirty="0"/>
              <a:t>agreed or strongly agreed </a:t>
            </a:r>
            <a:r>
              <a:rPr lang="en-US" dirty="0"/>
              <a:t>that students treat them with respect.</a:t>
            </a:r>
          </a:p>
          <a:p>
            <a:pPr>
              <a:lnSpc>
                <a:spcPct val="100000"/>
              </a:lnSpc>
            </a:pPr>
            <a:r>
              <a:rPr lang="en-US" b="1" dirty="0"/>
              <a:t>96% </a:t>
            </a:r>
            <a:r>
              <a:rPr lang="en-US" dirty="0"/>
              <a:t>of SROS </a:t>
            </a:r>
            <a:r>
              <a:rPr lang="en-US" b="1" dirty="0"/>
              <a:t>agreed or strongly agreed </a:t>
            </a:r>
            <a:r>
              <a:rPr lang="en-US" dirty="0"/>
              <a:t>that students come to them with their problems.</a:t>
            </a:r>
          </a:p>
          <a:p>
            <a:pPr>
              <a:lnSpc>
                <a:spcPct val="100000"/>
              </a:lnSpc>
            </a:pPr>
            <a:r>
              <a:rPr lang="en-US" b="1" dirty="0"/>
              <a:t>All </a:t>
            </a:r>
            <a:r>
              <a:rPr lang="en-US" dirty="0"/>
              <a:t>SROs reported that they felt integrated into their school’s culture and actively participate in school activities.</a:t>
            </a:r>
          </a:p>
        </p:txBody>
      </p:sp>
      <p:sp>
        <p:nvSpPr>
          <p:cNvPr id="7" name="TextBox 6">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Survey (2018)</a:t>
            </a:r>
          </a:p>
        </p:txBody>
      </p:sp>
      <p:sp>
        <p:nvSpPr>
          <p:cNvPr id="2" name="Slide Number Placeholder 1"/>
          <p:cNvSpPr>
            <a:spLocks noGrp="1"/>
          </p:cNvSpPr>
          <p:nvPr>
            <p:ph type="sldNum" sz="quarter" idx="12"/>
          </p:nvPr>
        </p:nvSpPr>
        <p:spPr/>
        <p:txBody>
          <a:bodyPr/>
          <a:lstStyle/>
          <a:p>
            <a:fld id="{633D1BBA-6D35-40A8-AE61-43A16A669678}" type="slidenum">
              <a:rPr lang="en-US" smtClean="0"/>
              <a:t>28</a:t>
            </a:fld>
            <a:endParaRPr lang="en-US"/>
          </a:p>
        </p:txBody>
      </p:sp>
    </p:spTree>
    <p:extLst>
      <p:ext uri="{BB962C8B-B14F-4D97-AF65-F5344CB8AC3E}">
        <p14:creationId xmlns:p14="http://schemas.microsoft.com/office/powerpoint/2010/main" val="82365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881112"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chemeClr val="bg1"/>
                  </a:solidFill>
                  <a:latin typeface="Impact" panose="020B0806030902050204" pitchFamily="34" charset="0"/>
                </a:rPr>
                <a:t>SRO Perceptions: Student Interactions</a:t>
              </a:r>
            </a:p>
          </p:txBody>
        </p:sp>
      </p:grpSp>
      <p:sp>
        <p:nvSpPr>
          <p:cNvPr id="13" name="Content Placeholder 2"/>
          <p:cNvSpPr txBox="1">
            <a:spLocks/>
          </p:cNvSpPr>
          <p:nvPr/>
        </p:nvSpPr>
        <p:spPr>
          <a:xfrm>
            <a:off x="262887" y="1412475"/>
            <a:ext cx="8260319" cy="475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3200" b="1" dirty="0"/>
              <a:t>APSPD SROs were asked…</a:t>
            </a:r>
          </a:p>
        </p:txBody>
      </p:sp>
      <p:sp>
        <p:nvSpPr>
          <p:cNvPr id="15" name="TextBox 14">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Survey (2018)</a:t>
            </a:r>
          </a:p>
        </p:txBody>
      </p:sp>
      <p:graphicFrame>
        <p:nvGraphicFramePr>
          <p:cNvPr id="10" name="Content Placeholder 6">
            <a:extLst>
              <a:ext uri="{FF2B5EF4-FFF2-40B4-BE49-F238E27FC236}">
                <a16:creationId xmlns:a16="http://schemas.microsoft.com/office/drawing/2014/main" id="{AD9E11B0-8573-594B-A077-85C30D53CF44}"/>
              </a:ext>
            </a:extLst>
          </p:cNvPr>
          <p:cNvGraphicFramePr>
            <a:graphicFrameLocks noGrp="1"/>
          </p:cNvGraphicFramePr>
          <p:nvPr>
            <p:ph idx="1"/>
            <p:extLst>
              <p:ext uri="{D42A27DB-BD31-4B8C-83A1-F6EECF244321}">
                <p14:modId xmlns:p14="http://schemas.microsoft.com/office/powerpoint/2010/main" val="2721427866"/>
              </p:ext>
            </p:extLst>
          </p:nvPr>
        </p:nvGraphicFramePr>
        <p:xfrm>
          <a:off x="176645" y="1949642"/>
          <a:ext cx="955963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633D1BBA-6D35-40A8-AE61-43A16A669678}" type="slidenum">
              <a:rPr lang="en-US" smtClean="0"/>
              <a:t>29</a:t>
            </a:fld>
            <a:endParaRPr lang="en-US"/>
          </a:p>
        </p:txBody>
      </p:sp>
    </p:spTree>
    <p:extLst>
      <p:ext uri="{BB962C8B-B14F-4D97-AF65-F5344CB8AC3E}">
        <p14:creationId xmlns:p14="http://schemas.microsoft.com/office/powerpoint/2010/main" val="412579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0" y="-2815"/>
            <a:ext cx="9144000" cy="1325563"/>
          </a:xfrm>
        </p:spPr>
        <p:txBody>
          <a:bodyPr>
            <a:normAutofit/>
          </a:bodyPr>
          <a:lstStyle/>
          <a:p>
            <a:pPr marL="288925"/>
            <a:r>
              <a:rPr lang="en-US" dirty="0">
                <a:solidFill>
                  <a:schemeClr val="bg1"/>
                </a:solidFill>
                <a:latin typeface="Impact" panose="020B0806030902050204" pitchFamily="34" charset="0"/>
              </a:rPr>
              <a:t>The APS Way…</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92313" y="3183605"/>
            <a:ext cx="3337702" cy="1692806"/>
          </a:xfrm>
          <a:prstGeom prst="rect">
            <a:avLst/>
          </a:prstGeom>
        </p:spPr>
      </p:pic>
      <p:pic>
        <p:nvPicPr>
          <p:cNvPr id="1028" name="Picture 4" descr="Image result for Social Emotional Lear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8148" y="1988089"/>
            <a:ext cx="2136477" cy="6836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irp restorative practic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3201" y="5311700"/>
            <a:ext cx="2955925" cy="1003589"/>
          </a:xfrm>
          <a:prstGeom prst="rect">
            <a:avLst/>
          </a:prstGeom>
          <a:noFill/>
          <a:extLst>
            <a:ext uri="{909E8E84-426E-40DD-AFC4-6F175D3DCCD1}">
              <a14:hiddenFill xmlns:a14="http://schemas.microsoft.com/office/drawing/2010/main">
                <a:solidFill>
                  <a:srgbClr val="FFFFFF"/>
                </a:solidFill>
              </a14:hiddenFill>
            </a:ext>
          </a:extLst>
        </p:spPr>
      </p:pic>
      <p:sp>
        <p:nvSpPr>
          <p:cNvPr id="14" name="Shape 162"/>
          <p:cNvSpPr>
            <a:spLocks noChangeAspect="1"/>
          </p:cNvSpPr>
          <p:nvPr/>
        </p:nvSpPr>
        <p:spPr>
          <a:xfrm>
            <a:off x="942975" y="1773825"/>
            <a:ext cx="4746171" cy="86004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nSpc>
                <a:spcPct val="80000"/>
              </a:lnSpc>
              <a:defRPr sz="5500" b="1" cap="all">
                <a:solidFill>
                  <a:srgbClr val="5F6364"/>
                </a:solidFill>
                <a:latin typeface="Century Gothic"/>
                <a:ea typeface="Century Gothic"/>
                <a:cs typeface="Century Gothic"/>
                <a:sym typeface="Century Gothic"/>
              </a:defRPr>
            </a:lvl1pPr>
          </a:lstStyle>
          <a:p>
            <a:r>
              <a:rPr lang="en-US" sz="3200" dirty="0"/>
              <a:t>Social Emotional Learning (SEL)</a:t>
            </a:r>
            <a:endParaRPr sz="3200" dirty="0"/>
          </a:p>
        </p:txBody>
      </p:sp>
      <p:pic>
        <p:nvPicPr>
          <p:cNvPr id="1032" name="Picture 8" descr="Image result for CAS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87027" y="1808432"/>
            <a:ext cx="1042988" cy="1042988"/>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162"/>
          <p:cNvSpPr>
            <a:spLocks noChangeAspect="1"/>
          </p:cNvSpPr>
          <p:nvPr/>
        </p:nvSpPr>
        <p:spPr>
          <a:xfrm>
            <a:off x="942975" y="3300001"/>
            <a:ext cx="4967829" cy="125399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nSpc>
                <a:spcPct val="80000"/>
              </a:lnSpc>
              <a:defRPr sz="5500" b="1" cap="all">
                <a:solidFill>
                  <a:srgbClr val="5F6364"/>
                </a:solidFill>
                <a:latin typeface="Century Gothic"/>
                <a:ea typeface="Century Gothic"/>
                <a:cs typeface="Century Gothic"/>
                <a:sym typeface="Century Gothic"/>
              </a:defRPr>
            </a:lvl1pPr>
          </a:lstStyle>
          <a:p>
            <a:r>
              <a:rPr lang="en-US" sz="3200" dirty="0"/>
              <a:t>Positive behavioral interventions &amp; supports (PBIS)</a:t>
            </a:r>
            <a:endParaRPr sz="3200" dirty="0"/>
          </a:p>
        </p:txBody>
      </p:sp>
      <p:sp>
        <p:nvSpPr>
          <p:cNvPr id="20" name="Shape 162"/>
          <p:cNvSpPr>
            <a:spLocks noChangeAspect="1"/>
          </p:cNvSpPr>
          <p:nvPr/>
        </p:nvSpPr>
        <p:spPr>
          <a:xfrm>
            <a:off x="942975" y="5311700"/>
            <a:ext cx="4362450" cy="86004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nSpc>
                <a:spcPct val="80000"/>
              </a:lnSpc>
              <a:defRPr sz="5500" b="1" cap="all">
                <a:solidFill>
                  <a:srgbClr val="5F6364"/>
                </a:solidFill>
                <a:latin typeface="Century Gothic"/>
                <a:ea typeface="Century Gothic"/>
                <a:cs typeface="Century Gothic"/>
                <a:sym typeface="Century Gothic"/>
              </a:defRPr>
            </a:lvl1pPr>
          </a:lstStyle>
          <a:p>
            <a:r>
              <a:rPr lang="en-US" sz="3200" dirty="0"/>
              <a:t>Restorative Practices (RP)</a:t>
            </a:r>
          </a:p>
        </p:txBody>
      </p:sp>
      <p:pic>
        <p:nvPicPr>
          <p:cNvPr id="1038" name="Picture 14" descr="Image result for 1 2 3 orange circle"/>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97479" y="1141455"/>
            <a:ext cx="678819" cy="12468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mage result for 1 2 3 orange circle"/>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97479" y="2711280"/>
            <a:ext cx="704850" cy="12468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1 2 3 orange circle"/>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97479" y="4765885"/>
            <a:ext cx="685161" cy="124682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33D1BBA-6D35-40A8-AE61-43A16A669678}" type="slidenum">
              <a:rPr lang="en-US" smtClean="0"/>
              <a:t>3</a:t>
            </a:fld>
            <a:endParaRPr lang="en-US"/>
          </a:p>
        </p:txBody>
      </p:sp>
    </p:spTree>
    <p:extLst>
      <p:ext uri="{BB962C8B-B14F-4D97-AF65-F5344CB8AC3E}">
        <p14:creationId xmlns:p14="http://schemas.microsoft.com/office/powerpoint/2010/main" val="48049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62890" y="-635"/>
              <a:ext cx="8475594"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School Administrator Perceptions</a:t>
              </a:r>
            </a:p>
          </p:txBody>
        </p:sp>
      </p:grpSp>
      <p:sp>
        <p:nvSpPr>
          <p:cNvPr id="13" name="Content Placeholder 2"/>
          <p:cNvSpPr txBox="1">
            <a:spLocks/>
          </p:cNvSpPr>
          <p:nvPr/>
        </p:nvSpPr>
        <p:spPr>
          <a:xfrm>
            <a:off x="262887" y="1471677"/>
            <a:ext cx="8456570" cy="47568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Overall, APS school administrators reported very high levels of satisfaction with SROs:</a:t>
            </a:r>
          </a:p>
          <a:p>
            <a:pPr marL="685800" lvl="2">
              <a:spcBef>
                <a:spcPts val="600"/>
              </a:spcBef>
              <a:defRPr/>
            </a:pPr>
            <a:r>
              <a:rPr lang="en-US" sz="2800" dirty="0"/>
              <a:t>Survey responses highlighted positive relationships and communication with parents, students, administrators, and teaching staff.</a:t>
            </a:r>
          </a:p>
          <a:p>
            <a:pPr marL="685800" lvl="2">
              <a:spcBef>
                <a:spcPts val="600"/>
              </a:spcBef>
              <a:defRPr/>
            </a:pPr>
            <a:r>
              <a:rPr lang="en-US" sz="2800" dirty="0"/>
              <a:t>SROs also reported positive communication experiences.</a:t>
            </a:r>
          </a:p>
          <a:p>
            <a:pPr lvl="0"/>
            <a:endParaRPr lang="en-US" dirty="0"/>
          </a:p>
          <a:p>
            <a:pPr marL="0" lvl="0" indent="0">
              <a:buNone/>
            </a:pPr>
            <a:r>
              <a:rPr lang="en-US" dirty="0"/>
              <a:t>Specific SRO functions that APS school administrators were particularly satisfied with included:</a:t>
            </a:r>
          </a:p>
          <a:p>
            <a:pPr marL="1258888" lvl="2" indent="-344488">
              <a:lnSpc>
                <a:spcPct val="80000"/>
              </a:lnSpc>
              <a:spcBef>
                <a:spcPts val="600"/>
              </a:spcBef>
              <a:buFont typeface="Arial" panose="020B0604020202020204" pitchFamily="34" charset="0"/>
              <a:buChar char="−"/>
              <a:defRPr/>
            </a:pPr>
            <a:r>
              <a:rPr lang="en-US" sz="2800" b="1" dirty="0"/>
              <a:t>Relationship Building </a:t>
            </a:r>
            <a:r>
              <a:rPr lang="en-US" sz="2800" dirty="0"/>
              <a:t>(33%)</a:t>
            </a:r>
          </a:p>
          <a:p>
            <a:pPr marL="1258888" lvl="2" indent="-344488">
              <a:lnSpc>
                <a:spcPct val="80000"/>
              </a:lnSpc>
              <a:spcBef>
                <a:spcPts val="600"/>
              </a:spcBef>
              <a:buFont typeface="Arial" panose="020B0604020202020204" pitchFamily="34" charset="0"/>
              <a:buChar char="−"/>
              <a:defRPr/>
            </a:pPr>
            <a:r>
              <a:rPr lang="en-US" sz="2800" b="1" dirty="0"/>
              <a:t>Responsiveness </a:t>
            </a:r>
            <a:r>
              <a:rPr lang="en-US" sz="2800" dirty="0"/>
              <a:t>(23%)</a:t>
            </a:r>
          </a:p>
        </p:txBody>
      </p:sp>
      <p:sp>
        <p:nvSpPr>
          <p:cNvPr id="8" name="TextBox 7">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Administrator Survey (2018)</a:t>
            </a:r>
          </a:p>
        </p:txBody>
      </p:sp>
      <p:sp>
        <p:nvSpPr>
          <p:cNvPr id="2" name="Slide Number Placeholder 1"/>
          <p:cNvSpPr>
            <a:spLocks noGrp="1"/>
          </p:cNvSpPr>
          <p:nvPr>
            <p:ph type="sldNum" sz="quarter" idx="12"/>
          </p:nvPr>
        </p:nvSpPr>
        <p:spPr/>
        <p:txBody>
          <a:bodyPr/>
          <a:lstStyle/>
          <a:p>
            <a:fld id="{633D1BBA-6D35-40A8-AE61-43A16A669678}" type="slidenum">
              <a:rPr lang="en-US" smtClean="0"/>
              <a:t>30</a:t>
            </a:fld>
            <a:endParaRPr lang="en-US"/>
          </a:p>
        </p:txBody>
      </p:sp>
    </p:spTree>
    <p:extLst>
      <p:ext uri="{BB962C8B-B14F-4D97-AF65-F5344CB8AC3E}">
        <p14:creationId xmlns:p14="http://schemas.microsoft.com/office/powerpoint/2010/main" val="302121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00544" y="-635"/>
              <a:ext cx="8881112"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Enhancing Understanding of SRO Role</a:t>
              </a:r>
            </a:p>
          </p:txBody>
        </p:sp>
      </p:grpSp>
      <p:sp>
        <p:nvSpPr>
          <p:cNvPr id="13" name="Content Placeholder 2"/>
          <p:cNvSpPr txBox="1">
            <a:spLocks/>
          </p:cNvSpPr>
          <p:nvPr/>
        </p:nvSpPr>
        <p:spPr>
          <a:xfrm>
            <a:off x="200541" y="1481326"/>
            <a:ext cx="8662904" cy="51242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buNone/>
            </a:pPr>
            <a:r>
              <a:rPr lang="en-US" sz="3200" b="1" dirty="0"/>
              <a:t>SROs reported that school administrators and parents understood their role in the school less well than students understood it:</a:t>
            </a:r>
          </a:p>
          <a:p>
            <a:pPr lvl="1">
              <a:lnSpc>
                <a:spcPct val="100000"/>
              </a:lnSpc>
            </a:pPr>
            <a:r>
              <a:rPr lang="en-US" b="1" dirty="0"/>
              <a:t>85% </a:t>
            </a:r>
            <a:r>
              <a:rPr lang="en-US" dirty="0"/>
              <a:t>of SROs </a:t>
            </a:r>
            <a:r>
              <a:rPr lang="en-US" b="1" dirty="0"/>
              <a:t>agreed or strongly agreed </a:t>
            </a:r>
            <a:r>
              <a:rPr lang="en-US" dirty="0"/>
              <a:t>that </a:t>
            </a:r>
            <a:r>
              <a:rPr lang="en-US" u="sng" dirty="0"/>
              <a:t>students</a:t>
            </a:r>
            <a:r>
              <a:rPr lang="en-US" dirty="0"/>
              <a:t> understood their role in the school;</a:t>
            </a:r>
          </a:p>
          <a:p>
            <a:pPr lvl="1">
              <a:lnSpc>
                <a:spcPct val="100000"/>
              </a:lnSpc>
            </a:pPr>
            <a:r>
              <a:rPr lang="en-US" b="1" dirty="0"/>
              <a:t>71% </a:t>
            </a:r>
            <a:r>
              <a:rPr lang="en-US" dirty="0"/>
              <a:t>of SROs </a:t>
            </a:r>
            <a:r>
              <a:rPr lang="en-US" b="1" dirty="0"/>
              <a:t>agreed or strongly agreed </a:t>
            </a:r>
            <a:r>
              <a:rPr lang="en-US" dirty="0"/>
              <a:t>that </a:t>
            </a:r>
            <a:r>
              <a:rPr lang="en-US" u="sng" dirty="0"/>
              <a:t>school leaders</a:t>
            </a:r>
            <a:r>
              <a:rPr lang="en-US" dirty="0"/>
              <a:t> understood their role in the school;</a:t>
            </a:r>
          </a:p>
          <a:p>
            <a:pPr lvl="1">
              <a:lnSpc>
                <a:spcPct val="100000"/>
              </a:lnSpc>
            </a:pPr>
            <a:r>
              <a:rPr lang="en-US" b="1" dirty="0"/>
              <a:t>63% </a:t>
            </a:r>
            <a:r>
              <a:rPr lang="en-US" dirty="0"/>
              <a:t>of SROs </a:t>
            </a:r>
            <a:r>
              <a:rPr lang="en-US" b="1" dirty="0"/>
              <a:t>agreed or strongly agreed </a:t>
            </a:r>
            <a:r>
              <a:rPr lang="en-US" dirty="0"/>
              <a:t>that </a:t>
            </a:r>
            <a:r>
              <a:rPr lang="en-US" u="sng" dirty="0"/>
              <a:t>parents</a:t>
            </a:r>
            <a:r>
              <a:rPr lang="en-US" dirty="0"/>
              <a:t> understood their role in the school.</a:t>
            </a:r>
          </a:p>
          <a:p>
            <a:pPr marL="0" indent="0">
              <a:lnSpc>
                <a:spcPct val="75000"/>
              </a:lnSpc>
              <a:buNone/>
            </a:pPr>
            <a:r>
              <a:rPr lang="en-US" sz="3200" b="1" dirty="0"/>
              <a:t>Findings highlight the importance of outreach and communication about SRO roles to school personnel and parents.</a:t>
            </a:r>
          </a:p>
        </p:txBody>
      </p:sp>
      <p:sp>
        <p:nvSpPr>
          <p:cNvPr id="8" name="TextBox 7">
            <a:extLst>
              <a:ext uri="{FF2B5EF4-FFF2-40B4-BE49-F238E27FC236}">
                <a16:creationId xmlns:a16="http://schemas.microsoft.com/office/drawing/2014/main" id="{367582FF-9D31-AB4C-8C4C-4ED093331977}"/>
              </a:ext>
            </a:extLst>
          </p:cNvPr>
          <p:cNvSpPr txBox="1"/>
          <p:nvPr/>
        </p:nvSpPr>
        <p:spPr>
          <a:xfrm>
            <a:off x="100707" y="6467093"/>
            <a:ext cx="8263975" cy="276999"/>
          </a:xfrm>
          <a:prstGeom prst="rect">
            <a:avLst/>
          </a:prstGeom>
          <a:noFill/>
        </p:spPr>
        <p:txBody>
          <a:bodyPr wrap="square" rtlCol="0">
            <a:spAutoFit/>
          </a:bodyPr>
          <a:lstStyle/>
          <a:p>
            <a:r>
              <a:rPr lang="en-US" sz="1200" i="1" dirty="0"/>
              <a:t>Source: Comprehensive School Safety Initiative – School Resource Officer (SRO) &amp; School Administrator Surveys (2018)</a:t>
            </a:r>
          </a:p>
        </p:txBody>
      </p:sp>
      <p:sp>
        <p:nvSpPr>
          <p:cNvPr id="2" name="Slide Number Placeholder 1"/>
          <p:cNvSpPr>
            <a:spLocks noGrp="1"/>
          </p:cNvSpPr>
          <p:nvPr>
            <p:ph type="sldNum" sz="quarter" idx="12"/>
          </p:nvPr>
        </p:nvSpPr>
        <p:spPr/>
        <p:txBody>
          <a:bodyPr/>
          <a:lstStyle/>
          <a:p>
            <a:fld id="{633D1BBA-6D35-40A8-AE61-43A16A669678}" type="slidenum">
              <a:rPr lang="en-US" smtClean="0"/>
              <a:t>31</a:t>
            </a:fld>
            <a:endParaRPr lang="en-US"/>
          </a:p>
        </p:txBody>
      </p:sp>
    </p:spTree>
    <p:extLst>
      <p:ext uri="{BB962C8B-B14F-4D97-AF65-F5344CB8AC3E}">
        <p14:creationId xmlns:p14="http://schemas.microsoft.com/office/powerpoint/2010/main" val="4172549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999" cy="1233087"/>
            <a:chOff x="3" y="-635"/>
            <a:chExt cx="9143999" cy="1233087"/>
          </a:xfrm>
        </p:grpSpPr>
        <p:sp>
          <p:nvSpPr>
            <p:cNvPr id="5" name="Rectangle 4"/>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txBox="1">
              <a:spLocks/>
            </p:cNvSpPr>
            <p:nvPr/>
          </p:nvSpPr>
          <p:spPr>
            <a:xfrm>
              <a:off x="200544" y="-635"/>
              <a:ext cx="8881112" cy="1233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Impact" panose="020B0806030902050204" pitchFamily="34" charset="0"/>
                </a:rPr>
                <a:t>Next Steps…</a:t>
              </a:r>
            </a:p>
          </p:txBody>
        </p:sp>
      </p:grpSp>
      <p:sp>
        <p:nvSpPr>
          <p:cNvPr id="13" name="Content Placeholder 2"/>
          <p:cNvSpPr txBox="1">
            <a:spLocks/>
          </p:cNvSpPr>
          <p:nvPr/>
        </p:nvSpPr>
        <p:spPr>
          <a:xfrm>
            <a:off x="262887" y="1338877"/>
            <a:ext cx="8600557" cy="5342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Comprehensive School Safety Initiative (CSSI)</a:t>
            </a:r>
            <a:br>
              <a:rPr lang="en-US" sz="3200" b="1" dirty="0"/>
            </a:br>
            <a:r>
              <a:rPr lang="en-US" sz="3200" b="1" dirty="0"/>
              <a:t>Grant Priorities:</a:t>
            </a:r>
          </a:p>
          <a:p>
            <a:pPr marL="685800" lvl="2">
              <a:lnSpc>
                <a:spcPct val="80000"/>
              </a:lnSpc>
              <a:spcBef>
                <a:spcPts val="600"/>
              </a:spcBef>
              <a:defRPr/>
            </a:pPr>
            <a:r>
              <a:rPr lang="en-US" sz="2800" dirty="0"/>
              <a:t>Develop district-level Coordination &amp; Integration plan (C&amp;I) that aligns Social Emotional Learning (SEL), Restorative Practices, Positive Behavioral Interventions &amp; Supports (PBIS), and other APS student services. </a:t>
            </a:r>
          </a:p>
          <a:p>
            <a:pPr marL="685800" lvl="2">
              <a:lnSpc>
                <a:spcPct val="80000"/>
              </a:lnSpc>
              <a:spcBef>
                <a:spcPts val="600"/>
              </a:spcBef>
              <a:defRPr/>
            </a:pPr>
            <a:r>
              <a:rPr lang="en-US" sz="2800" dirty="0"/>
              <a:t>Develop school-specific C&amp;I plans that compare data and information about current supports with students needs.</a:t>
            </a:r>
          </a:p>
          <a:p>
            <a:pPr marL="685800" lvl="2">
              <a:lnSpc>
                <a:spcPct val="80000"/>
              </a:lnSpc>
              <a:spcBef>
                <a:spcPts val="600"/>
              </a:spcBef>
              <a:defRPr/>
            </a:pPr>
            <a:r>
              <a:rPr lang="en-US" sz="2800" dirty="0"/>
              <a:t>Provide technical assistance, professional development, and other supports as needed to promote safe, supportive schools.</a:t>
            </a:r>
          </a:p>
          <a:p>
            <a:pPr marL="685800" lvl="2">
              <a:lnSpc>
                <a:spcPct val="80000"/>
              </a:lnSpc>
              <a:spcBef>
                <a:spcPts val="600"/>
              </a:spcBef>
              <a:defRPr/>
            </a:pPr>
            <a:r>
              <a:rPr lang="en-US" sz="2800" dirty="0"/>
              <a:t>Assess the impact on student outcomes. </a:t>
            </a:r>
          </a:p>
        </p:txBody>
      </p:sp>
      <p:sp>
        <p:nvSpPr>
          <p:cNvPr id="2" name="Slide Number Placeholder 1"/>
          <p:cNvSpPr>
            <a:spLocks noGrp="1"/>
          </p:cNvSpPr>
          <p:nvPr>
            <p:ph type="sldNum" sz="quarter" idx="12"/>
          </p:nvPr>
        </p:nvSpPr>
        <p:spPr/>
        <p:txBody>
          <a:bodyPr/>
          <a:lstStyle/>
          <a:p>
            <a:fld id="{633D1BBA-6D35-40A8-AE61-43A16A669678}" type="slidenum">
              <a:rPr lang="en-US" smtClean="0"/>
              <a:t>32</a:t>
            </a:fld>
            <a:endParaRPr lang="en-US"/>
          </a:p>
        </p:txBody>
      </p:sp>
    </p:spTree>
    <p:extLst>
      <p:ext uri="{BB962C8B-B14F-4D97-AF65-F5344CB8AC3E}">
        <p14:creationId xmlns:p14="http://schemas.microsoft.com/office/powerpoint/2010/main" val="748089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spect="1"/>
          </p:cNvSpPr>
          <p:nvPr/>
        </p:nvSpPr>
        <p:spPr>
          <a:xfrm>
            <a:off x="0" y="1844777"/>
            <a:ext cx="9144000" cy="1921366"/>
          </a:xfrm>
          <a:prstGeom prst="rect">
            <a:avLst/>
          </a:prstGeom>
          <a:solidFill>
            <a:srgbClr val="F2784B"/>
          </a:solidFill>
          <a:ln>
            <a:solidFill>
              <a:srgbClr val="F27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spect="1"/>
          </p:cNvSpPr>
          <p:nvPr/>
        </p:nvSpPr>
        <p:spPr>
          <a:xfrm>
            <a:off x="224776" y="2156863"/>
            <a:ext cx="8727615" cy="1421928"/>
          </a:xfrm>
          <a:prstGeom prst="rect">
            <a:avLst/>
          </a:prstGeom>
          <a:noFill/>
        </p:spPr>
        <p:txBody>
          <a:bodyPr wrap="square" rtlCol="0">
            <a:spAutoFit/>
          </a:bodyPr>
          <a:lstStyle/>
          <a:p>
            <a:pPr>
              <a:lnSpc>
                <a:spcPct val="90000"/>
              </a:lnSpc>
              <a:spcBef>
                <a:spcPct val="0"/>
              </a:spcBef>
            </a:pPr>
            <a:r>
              <a:rPr lang="en-US" sz="9600" dirty="0">
                <a:solidFill>
                  <a:schemeClr val="bg1"/>
                </a:solidFill>
                <a:latin typeface="Impact" panose="020B0806030902050204" pitchFamily="34" charset="0"/>
                <a:ea typeface="+mj-ea"/>
                <a:cs typeface="+mj-cs"/>
              </a:rPr>
              <a:t>Thank You</a:t>
            </a:r>
          </a:p>
        </p:txBody>
      </p:sp>
      <p:sp>
        <p:nvSpPr>
          <p:cNvPr id="2" name="TextBox 1"/>
          <p:cNvSpPr txBox="1">
            <a:spLocks noChangeAspect="1"/>
          </p:cNvSpPr>
          <p:nvPr/>
        </p:nvSpPr>
        <p:spPr>
          <a:xfrm>
            <a:off x="224776" y="3819753"/>
            <a:ext cx="8595157" cy="954107"/>
          </a:xfrm>
          <a:prstGeom prst="rect">
            <a:avLst/>
          </a:prstGeom>
          <a:noFill/>
        </p:spPr>
        <p:txBody>
          <a:bodyPr wrap="square" rtlCol="0">
            <a:spAutoFit/>
          </a:bodyPr>
          <a:lstStyle/>
          <a:p>
            <a:r>
              <a:rPr lang="en-US" sz="3200" b="1" dirty="0">
                <a:solidFill>
                  <a:srgbClr val="615551"/>
                </a:solidFill>
              </a:rPr>
              <a:t>Q&amp;A – Additional Discussion</a:t>
            </a:r>
          </a:p>
          <a:p>
            <a:r>
              <a:rPr lang="en-US" sz="2400" dirty="0">
                <a:solidFill>
                  <a:srgbClr val="615551"/>
                </a:solidFill>
              </a:rPr>
              <a:t>Comprehensive School Safety Initiative (CSSI) Grant Program</a:t>
            </a:r>
          </a:p>
        </p:txBody>
      </p:sp>
      <p:pic>
        <p:nvPicPr>
          <p:cNvPr id="1026" name="Picture 2" descr="Logo Strengthening the Spirit of Community: IIRP World Conference 20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767" y="725236"/>
            <a:ext cx="3542891" cy="10139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a:grpSpLocks noChangeAspect="1"/>
          </p:cNvGrpSpPr>
          <p:nvPr/>
        </p:nvGrpSpPr>
        <p:grpSpPr>
          <a:xfrm>
            <a:off x="292767" y="5750857"/>
            <a:ext cx="8153917" cy="780905"/>
            <a:chOff x="798466" y="5735856"/>
            <a:chExt cx="10453734" cy="1001167"/>
          </a:xfrm>
        </p:grpSpPr>
        <p:pic>
          <p:nvPicPr>
            <p:cNvPr id="7" name="Picture 2" descr="Image result for IIRP Restorative Practices pi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4637" y="5918628"/>
              <a:ext cx="1872142" cy="63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georgia state university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7799" y="5838970"/>
              <a:ext cx="955585" cy="7949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wested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3144" y="6020792"/>
              <a:ext cx="1956902" cy="4312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atlanta public schools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466" y="5897028"/>
              <a:ext cx="1516925" cy="678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251033" y="5735856"/>
              <a:ext cx="1001167" cy="10011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885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0" y="-2815"/>
            <a:ext cx="9144000" cy="1325563"/>
          </a:xfrm>
        </p:spPr>
        <p:txBody>
          <a:bodyPr>
            <a:normAutofit/>
          </a:bodyPr>
          <a:lstStyle/>
          <a:p>
            <a:pPr marL="288925"/>
            <a:r>
              <a:rPr lang="en-US" dirty="0">
                <a:solidFill>
                  <a:schemeClr val="bg1"/>
                </a:solidFill>
                <a:latin typeface="Impact" panose="020B0806030902050204" pitchFamily="34" charset="0"/>
              </a:rPr>
              <a:t>What is Social Emotional Learning?</a:t>
            </a:r>
          </a:p>
        </p:txBody>
      </p:sp>
      <p:pic>
        <p:nvPicPr>
          <p:cNvPr id="11" name="pasted-ima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950" y="5973204"/>
            <a:ext cx="623718" cy="623107"/>
          </a:xfrm>
          <a:prstGeom prst="rect">
            <a:avLst/>
          </a:prstGeom>
          <a:ln w="25400">
            <a:miter lim="400000"/>
          </a:ln>
          <a:effectLst>
            <a:outerShdw blurRad="355600" rotWithShape="0">
              <a:srgbClr val="000000">
                <a:alpha val="75000"/>
              </a:srgbClr>
            </a:outerShdw>
          </a:effectLst>
        </p:spPr>
      </p:pic>
      <p:sp>
        <p:nvSpPr>
          <p:cNvPr id="12" name="Shape 162"/>
          <p:cNvSpPr>
            <a:spLocks noChangeAspect="1"/>
          </p:cNvSpPr>
          <p:nvPr/>
        </p:nvSpPr>
        <p:spPr>
          <a:xfrm>
            <a:off x="299950" y="1453366"/>
            <a:ext cx="5360621" cy="51533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nSpc>
                <a:spcPct val="80000"/>
              </a:lnSpc>
              <a:defRPr sz="5500" b="1" cap="all">
                <a:solidFill>
                  <a:srgbClr val="5F6364"/>
                </a:solidFill>
                <a:latin typeface="Century Gothic"/>
                <a:ea typeface="Century Gothic"/>
                <a:cs typeface="Century Gothic"/>
                <a:sym typeface="Century Gothic"/>
              </a:defRPr>
            </a:lvl1pPr>
          </a:lstStyle>
          <a:p>
            <a:r>
              <a:rPr lang="en-US" sz="3600" dirty="0"/>
              <a:t>5 core competencies</a:t>
            </a:r>
            <a:endParaRPr sz="3600" dirty="0"/>
          </a:p>
        </p:txBody>
      </p:sp>
      <p:sp>
        <p:nvSpPr>
          <p:cNvPr id="13" name="Shape 163"/>
          <p:cNvSpPr>
            <a:spLocks noChangeAspect="1"/>
          </p:cNvSpPr>
          <p:nvPr/>
        </p:nvSpPr>
        <p:spPr>
          <a:xfrm>
            <a:off x="299950" y="1982137"/>
            <a:ext cx="4396571" cy="33384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nSpc>
                <a:spcPct val="80000"/>
              </a:lnSpc>
              <a:defRPr sz="3500">
                <a:solidFill>
                  <a:srgbClr val="12B3D7"/>
                </a:solidFill>
                <a:latin typeface="Century Gothic"/>
                <a:ea typeface="Century Gothic"/>
                <a:cs typeface="Century Gothic"/>
                <a:sym typeface="Century Gothic"/>
              </a:defRPr>
            </a:lvl1pPr>
          </a:lstStyle>
          <a:p>
            <a:r>
              <a:rPr lang="en-US" sz="2461" dirty="0"/>
              <a:t>of Social Emotional Learning</a:t>
            </a:r>
            <a:endParaRPr sz="2461" dirty="0"/>
          </a:p>
        </p:txBody>
      </p:sp>
      <p:sp>
        <p:nvSpPr>
          <p:cNvPr id="16" name="Shape 169"/>
          <p:cNvSpPr>
            <a:spLocks noChangeAspect="1"/>
          </p:cNvSpPr>
          <p:nvPr/>
        </p:nvSpPr>
        <p:spPr>
          <a:xfrm>
            <a:off x="4811697" y="3631929"/>
            <a:ext cx="3631264" cy="283725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l">
              <a:lnSpc>
                <a:spcPct val="90000"/>
              </a:lnSpc>
              <a:defRPr sz="1600" b="1">
                <a:solidFill>
                  <a:srgbClr val="1EB4D9"/>
                </a:solidFill>
                <a:latin typeface="Century Gothic"/>
                <a:ea typeface="Century Gothic"/>
                <a:cs typeface="Century Gothic"/>
                <a:sym typeface="Century Gothic"/>
              </a:defRPr>
            </a:pPr>
            <a:r>
              <a:rPr lang="en-US" sz="1687" dirty="0"/>
              <a:t>What is SEL?</a:t>
            </a:r>
            <a:endParaRPr sz="1687" dirty="0"/>
          </a:p>
          <a:p>
            <a:pPr defTabSz="241093">
              <a:lnSpc>
                <a:spcPct val="90000"/>
              </a:lnSpc>
            </a:pPr>
            <a:r>
              <a:rPr lang="en-US" sz="1828" dirty="0">
                <a:solidFill>
                  <a:prstClr val="black"/>
                </a:solidFill>
                <a:latin typeface="Calibri" panose="020F0502020204030204"/>
              </a:rPr>
              <a:t>Social and emotional learning (SEL) involves processes through which children and adults develop fundamental emotional and social </a:t>
            </a:r>
            <a:r>
              <a:rPr lang="en-US" sz="1828" b="1" dirty="0">
                <a:solidFill>
                  <a:prstClr val="black"/>
                </a:solidFill>
                <a:latin typeface="Calibri" panose="020F0502020204030204"/>
              </a:rPr>
              <a:t>competencies</a:t>
            </a:r>
            <a:r>
              <a:rPr lang="en-US" sz="1828" dirty="0">
                <a:solidFill>
                  <a:prstClr val="black"/>
                </a:solidFill>
                <a:latin typeface="Calibri" panose="020F0502020204030204"/>
              </a:rPr>
              <a:t> to understand and manage emotions, set and achieve positive goals, feel and show empathy for others, establish and maintain positive relationships, </a:t>
            </a:r>
            <a:br>
              <a:rPr lang="en-US" sz="1828" dirty="0">
                <a:solidFill>
                  <a:prstClr val="black"/>
                </a:solidFill>
                <a:latin typeface="Calibri" panose="020F0502020204030204"/>
              </a:rPr>
            </a:br>
            <a:r>
              <a:rPr lang="en-US" sz="1828" dirty="0">
                <a:solidFill>
                  <a:prstClr val="black"/>
                </a:solidFill>
                <a:latin typeface="Calibri" panose="020F0502020204030204"/>
              </a:rPr>
              <a:t>and make responsible decisions. </a:t>
            </a:r>
          </a:p>
        </p:txBody>
      </p:sp>
      <p:pic>
        <p:nvPicPr>
          <p:cNvPr id="17" name="pasted-imag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11695" y="2081725"/>
            <a:ext cx="3631265" cy="1545317"/>
          </a:xfrm>
          <a:prstGeom prst="rect">
            <a:avLst/>
          </a:prstGeom>
          <a:ln w="12700">
            <a:miter lim="400000"/>
          </a:ln>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085" y="2425052"/>
            <a:ext cx="3938300" cy="3859706"/>
          </a:xfrm>
          <a:prstGeom prst="rect">
            <a:avLst/>
          </a:prstGeom>
        </p:spPr>
      </p:pic>
      <p:sp>
        <p:nvSpPr>
          <p:cNvPr id="3" name="Slide Number Placeholder 2"/>
          <p:cNvSpPr>
            <a:spLocks noGrp="1"/>
          </p:cNvSpPr>
          <p:nvPr>
            <p:ph type="sldNum" sz="quarter" idx="12"/>
          </p:nvPr>
        </p:nvSpPr>
        <p:spPr/>
        <p:txBody>
          <a:bodyPr/>
          <a:lstStyle/>
          <a:p>
            <a:fld id="{633D1BBA-6D35-40A8-AE61-43A16A669678}" type="slidenum">
              <a:rPr lang="en-US" smtClean="0"/>
              <a:t>4</a:t>
            </a:fld>
            <a:endParaRPr lang="en-US"/>
          </a:p>
        </p:txBody>
      </p:sp>
    </p:spTree>
    <p:extLst>
      <p:ext uri="{BB962C8B-B14F-4D97-AF65-F5344CB8AC3E}">
        <p14:creationId xmlns:p14="http://schemas.microsoft.com/office/powerpoint/2010/main" val="414872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3999" cy="1232452"/>
          </a:xfrm>
          <a:prstGeom prst="rect">
            <a:avLst/>
          </a:prstGeom>
          <a:solidFill>
            <a:srgbClr val="F2784B"/>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628650" y="-635"/>
            <a:ext cx="7886700" cy="1233087"/>
          </a:xfrm>
        </p:spPr>
        <p:txBody>
          <a:bodyPr>
            <a:normAutofit/>
          </a:bodyPr>
          <a:lstStyle/>
          <a:p>
            <a:r>
              <a:rPr lang="en-US" dirty="0">
                <a:solidFill>
                  <a:schemeClr val="bg1"/>
                </a:solidFill>
                <a:latin typeface="Impact" panose="020B0806030902050204" pitchFamily="34" charset="0"/>
              </a:rPr>
              <a:t>A Bold New Direction</a:t>
            </a:r>
          </a:p>
        </p:txBody>
      </p:sp>
      <p:pic>
        <p:nvPicPr>
          <p:cNvPr id="11" name="Picture 2" descr="https://photos.smugmug.com/Day-One-2016-8316/i-9hJC64v/0/X3/IMG_0755-X3.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52" y="1176182"/>
            <a:ext cx="9157252" cy="568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8881110" cy="1233087"/>
          </a:xfrm>
        </p:spPr>
        <p:txBody>
          <a:bodyPr>
            <a:normAutofit/>
          </a:bodyPr>
          <a:lstStyle/>
          <a:p>
            <a:r>
              <a:rPr lang="en-US" dirty="0">
                <a:solidFill>
                  <a:schemeClr val="bg1"/>
                </a:solidFill>
                <a:latin typeface="Impact" panose="020B0806030902050204" pitchFamily="34" charset="0"/>
              </a:rPr>
              <a:t>Our Commitment</a:t>
            </a:r>
          </a:p>
        </p:txBody>
      </p:sp>
      <p:sp>
        <p:nvSpPr>
          <p:cNvPr id="3" name="Content Placeholder 2"/>
          <p:cNvSpPr>
            <a:spLocks noGrp="1"/>
          </p:cNvSpPr>
          <p:nvPr>
            <p:ph idx="1"/>
          </p:nvPr>
        </p:nvSpPr>
        <p:spPr>
          <a:xfrm>
            <a:off x="348132" y="1446855"/>
            <a:ext cx="4422653" cy="2161930"/>
          </a:xfrm>
        </p:spPr>
        <p:txBody>
          <a:bodyPr vert="horz" lIns="91440" tIns="45720" rIns="91440" bIns="45720" rtlCol="0" anchor="t">
            <a:noAutofit/>
          </a:bodyPr>
          <a:lstStyle/>
          <a:p>
            <a:pPr marL="0" indent="0">
              <a:lnSpc>
                <a:spcPct val="75000"/>
              </a:lnSpc>
              <a:buNone/>
            </a:pPr>
            <a:r>
              <a:rPr lang="en-US" sz="3200" dirty="0"/>
              <a:t>We are committed to </a:t>
            </a:r>
            <a:r>
              <a:rPr lang="en-US" sz="4800" b="1" dirty="0">
                <a:solidFill>
                  <a:schemeClr val="accent4"/>
                </a:solidFill>
                <a:effectLst>
                  <a:outerShdw blurRad="38100" dist="38100" dir="2700000" algn="tl">
                    <a:srgbClr val="000000">
                      <a:alpha val="43137"/>
                    </a:srgbClr>
                  </a:outerShdw>
                </a:effectLst>
              </a:rPr>
              <a:t>encouraging student success </a:t>
            </a:r>
            <a:r>
              <a:rPr lang="en-US" sz="3200" dirty="0"/>
              <a:t>by helping to ensure all schools have the support needed to facilitate safe, secure, and supportive spaces that maximize teaching and learning.</a:t>
            </a:r>
            <a:br>
              <a:rPr lang="en-US" sz="3200" dirty="0">
                <a:cs typeface="Calibri"/>
              </a:rPr>
            </a:br>
            <a:endParaRPr lang="en-US" sz="3200" dirty="0">
              <a:cs typeface="Calibri"/>
            </a:endParaRPr>
          </a:p>
        </p:txBody>
      </p:sp>
      <p:pic>
        <p:nvPicPr>
          <p:cNvPr id="7" name="Picture 4" descr="Image result for atlanta public Schools police Ca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890054" y="1630021"/>
            <a:ext cx="3938338" cy="26271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0054" y="4278180"/>
            <a:ext cx="3938338" cy="430887"/>
          </a:xfrm>
          <a:prstGeom prst="rect">
            <a:avLst/>
          </a:prstGeom>
          <a:noFill/>
        </p:spPr>
        <p:txBody>
          <a:bodyPr wrap="square" rtlCol="0">
            <a:spAutoFit/>
          </a:bodyPr>
          <a:lstStyle/>
          <a:p>
            <a:pPr marL="404813" indent="-404813">
              <a:tabLst>
                <a:tab pos="404813" algn="l"/>
              </a:tabLst>
            </a:pPr>
            <a:r>
              <a:rPr lang="en-US" sz="1100" i="1" dirty="0">
                <a:solidFill>
                  <a:prstClr val="black"/>
                </a:solidFill>
                <a:latin typeface="Calibri" panose="020F0502020204030204"/>
              </a:rPr>
              <a:t>Photo: Ronald Applin being sworn in as the first Chief of Police for the Atlanta Public Schools Police Department. (July 2016)</a:t>
            </a:r>
          </a:p>
        </p:txBody>
      </p:sp>
      <p:sp>
        <p:nvSpPr>
          <p:cNvPr id="5" name="Slide Number Placeholder 4"/>
          <p:cNvSpPr>
            <a:spLocks noGrp="1"/>
          </p:cNvSpPr>
          <p:nvPr>
            <p:ph type="sldNum" sz="quarter" idx="12"/>
          </p:nvPr>
        </p:nvSpPr>
        <p:spPr/>
        <p:txBody>
          <a:bodyPr/>
          <a:lstStyle/>
          <a:p>
            <a:fld id="{B2AF2FEA-5B2F-4553-97BE-D0BF884DBBA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98015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hotos.smugmug.com/APS-Headshots/i-QkfBjcb/0/77d364d5/S/APS_Headshots_AAA0767-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71795" y="1968507"/>
            <a:ext cx="1146094" cy="113331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photos.smugmug.com/APS-Police-Officer-Headshots/i-M4TDgxH/0/45418f3a/S/APS_OfficerHeadshots_AAA6956-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4678" y="1968507"/>
            <a:ext cx="1145185" cy="113331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35066" y="4400922"/>
            <a:ext cx="4042149" cy="1338828"/>
          </a:xfrm>
          <a:prstGeom prst="rect">
            <a:avLst/>
          </a:prstGeom>
          <a:noFill/>
        </p:spPr>
        <p:txBody>
          <a:bodyPr wrap="square" rtlCol="0">
            <a:spAutoFit/>
          </a:bodyPr>
          <a:lstStyle/>
          <a:p>
            <a:r>
              <a:rPr lang="en-US" sz="1900" b="1" dirty="0">
                <a:solidFill>
                  <a:prstClr val="black"/>
                </a:solidFill>
                <a:latin typeface="Calibri" panose="020F0502020204030204"/>
              </a:rPr>
              <a:t>Office of Safety &amp; Security Leadership</a:t>
            </a:r>
            <a:br>
              <a:rPr lang="en-US" sz="1200" i="1" dirty="0">
                <a:solidFill>
                  <a:prstClr val="black"/>
                </a:solidFill>
                <a:latin typeface="Calibri" panose="020F0502020204030204"/>
              </a:rPr>
            </a:br>
            <a:br>
              <a:rPr lang="en-US" sz="700" i="1" dirty="0">
                <a:solidFill>
                  <a:prstClr val="black"/>
                </a:solidFill>
                <a:latin typeface="Calibri" panose="020F0502020204030204"/>
              </a:rPr>
            </a:br>
            <a:r>
              <a:rPr lang="en-US" sz="1200" i="1" dirty="0">
                <a:solidFill>
                  <a:prstClr val="black"/>
                </a:solidFill>
                <a:ea typeface="Tahoma" panose="020B0604030504040204" pitchFamily="34" charset="0"/>
                <a:cs typeface="Tahoma" panose="020B0604030504040204" pitchFamily="34" charset="0"/>
              </a:rPr>
              <a:t>Row #1: Ronald Applin, APSPD Chief of Police; </a:t>
            </a:r>
            <a:br>
              <a:rPr lang="en-US" sz="1200" i="1" dirty="0">
                <a:solidFill>
                  <a:prstClr val="black"/>
                </a:solidFill>
                <a:ea typeface="Tahoma" panose="020B0604030504040204" pitchFamily="34" charset="0"/>
                <a:cs typeface="Tahoma" panose="020B0604030504040204" pitchFamily="34" charset="0"/>
              </a:rPr>
            </a:br>
            <a:r>
              <a:rPr lang="en-US" sz="1200" i="1" dirty="0">
                <a:solidFill>
                  <a:prstClr val="black"/>
                </a:solidFill>
                <a:ea typeface="Tahoma" panose="020B0604030504040204" pitchFamily="34" charset="0"/>
                <a:cs typeface="Tahoma" panose="020B0604030504040204" pitchFamily="34" charset="0"/>
              </a:rPr>
              <a:t>Ralph Velez, Security Operations Director </a:t>
            </a:r>
            <a:br>
              <a:rPr lang="en-US" sz="1200" i="1" dirty="0">
                <a:solidFill>
                  <a:prstClr val="black"/>
                </a:solidFill>
                <a:ea typeface="Tahoma" panose="020B0604030504040204" pitchFamily="34" charset="0"/>
                <a:cs typeface="Tahoma" panose="020B0604030504040204" pitchFamily="34" charset="0"/>
              </a:rPr>
            </a:br>
            <a:br>
              <a:rPr lang="en-US" sz="700" i="1" dirty="0">
                <a:solidFill>
                  <a:prstClr val="black"/>
                </a:solidFill>
                <a:ea typeface="Tahoma" panose="020B0604030504040204" pitchFamily="34" charset="0"/>
                <a:cs typeface="Tahoma" panose="020B0604030504040204" pitchFamily="34" charset="0"/>
              </a:rPr>
            </a:br>
            <a:r>
              <a:rPr lang="en-US" sz="1200" i="1" dirty="0">
                <a:solidFill>
                  <a:prstClr val="black"/>
                </a:solidFill>
                <a:ea typeface="Tahoma" panose="020B0604030504040204" pitchFamily="34" charset="0"/>
                <a:cs typeface="Tahoma" panose="020B0604030504040204" pitchFamily="34" charset="0"/>
              </a:rPr>
              <a:t>Row #2: Commander Taras Holloman; </a:t>
            </a:r>
            <a:br>
              <a:rPr lang="en-US" sz="1200" i="1" dirty="0">
                <a:solidFill>
                  <a:prstClr val="black"/>
                </a:solidFill>
                <a:ea typeface="Tahoma" panose="020B0604030504040204" pitchFamily="34" charset="0"/>
                <a:cs typeface="Tahoma" panose="020B0604030504040204" pitchFamily="34" charset="0"/>
              </a:rPr>
            </a:br>
            <a:r>
              <a:rPr lang="en-US" sz="1200" i="1" dirty="0">
                <a:solidFill>
                  <a:prstClr val="black"/>
                </a:solidFill>
                <a:ea typeface="Tahoma" panose="020B0604030504040204" pitchFamily="34" charset="0"/>
                <a:cs typeface="Tahoma" panose="020B0604030504040204" pitchFamily="34" charset="0"/>
              </a:rPr>
              <a:t>Commander Curtis Adams; Lieutenant Melvin Hill</a:t>
            </a:r>
          </a:p>
        </p:txBody>
      </p:sp>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7886700" cy="1233087"/>
          </a:xfrm>
        </p:spPr>
        <p:txBody>
          <a:bodyPr/>
          <a:lstStyle/>
          <a:p>
            <a:r>
              <a:rPr lang="en-US" dirty="0">
                <a:solidFill>
                  <a:schemeClr val="bg1"/>
                </a:solidFill>
                <a:latin typeface="Impact" panose="020B0806030902050204" pitchFamily="34" charset="0"/>
              </a:rPr>
              <a:t>Who we are…</a:t>
            </a:r>
          </a:p>
        </p:txBody>
      </p:sp>
      <p:pic>
        <p:nvPicPr>
          <p:cNvPr id="14338" name="Picture 2" descr="Image result for leadership quote"/>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54815" y="1751106"/>
            <a:ext cx="3727735" cy="37277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https://photos.smugmug.com/APS-Police-Officer-Headshots/i-X7xfKQR/0/7bee654e/S/APS_OfficerHeadshots_AAA6315-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200" y="3242440"/>
            <a:ext cx="1145185" cy="11333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s://photos.smugmug.com/APS-Police-Officer-Headshots/i-G9SVVzk/0/08285369/S/APS_OfficerHeadshots_AAA6933-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54431" y="3196903"/>
            <a:ext cx="1145185" cy="11333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descr="https://photos.smugmug.com/APS-Police-Officer-Headshots/i-Z2Zt7QX/0/c20bb4eb/S/APS_OfficerHeadshots_AAA6209-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78320" y="3212908"/>
            <a:ext cx="1145176" cy="11333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2AF2FEA-5B2F-4553-97BE-D0BF884DBBA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2009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2" y="1232452"/>
            <a:ext cx="9143999" cy="5901594"/>
          </a:xfrm>
          <a:prstGeom prst="rect">
            <a:avLst/>
          </a:prstGeom>
        </p:spPr>
      </p:pic>
      <p:sp>
        <p:nvSpPr>
          <p:cNvPr id="2" name="Slide Number Placeholder 1"/>
          <p:cNvSpPr>
            <a:spLocks noGrp="1"/>
          </p:cNvSpPr>
          <p:nvPr>
            <p:ph type="sldNum" sz="quarter" idx="12"/>
          </p:nvPr>
        </p:nvSpPr>
        <p:spPr/>
        <p:txBody>
          <a:bodyPr/>
          <a:lstStyle/>
          <a:p>
            <a:fld id="{B2AF2FEA-5B2F-4553-97BE-D0BF884DBBAC}" type="slidenum">
              <a:rPr lang="en-US" smtClean="0">
                <a:solidFill>
                  <a:schemeClr val="bg1"/>
                </a:solidFill>
              </a:rPr>
              <a:pPr/>
              <a:t>8</a:t>
            </a:fld>
            <a:endParaRPr lang="en-US" dirty="0">
              <a:solidFill>
                <a:schemeClr val="bg1"/>
              </a:solidFill>
            </a:endParaRPr>
          </a:p>
        </p:txBody>
      </p:sp>
      <p:sp>
        <p:nvSpPr>
          <p:cNvPr id="11" name="Rectangle 10"/>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Title 5"/>
          <p:cNvSpPr>
            <a:spLocks noGrp="1"/>
          </p:cNvSpPr>
          <p:nvPr>
            <p:ph type="title"/>
          </p:nvPr>
        </p:nvSpPr>
        <p:spPr>
          <a:xfrm>
            <a:off x="262890" y="-635"/>
            <a:ext cx="7886700" cy="1233087"/>
          </a:xfrm>
        </p:spPr>
        <p:txBody>
          <a:bodyPr/>
          <a:lstStyle/>
          <a:p>
            <a:r>
              <a:rPr lang="en-US" dirty="0">
                <a:solidFill>
                  <a:schemeClr val="bg1"/>
                </a:solidFill>
                <a:latin typeface="Impact" panose="020B0806030902050204" pitchFamily="34" charset="0"/>
              </a:rPr>
              <a:t>What we believe…</a:t>
            </a:r>
          </a:p>
        </p:txBody>
      </p:sp>
    </p:spTree>
    <p:extLst>
      <p:ext uri="{BB962C8B-B14F-4D97-AF65-F5344CB8AC3E}">
        <p14:creationId xmlns:p14="http://schemas.microsoft.com/office/powerpoint/2010/main" val="383711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3999" cy="1232452"/>
          </a:xfrm>
          <a:prstGeom prst="rect">
            <a:avLst/>
          </a:prstGeom>
          <a:solidFill>
            <a:srgbClr val="F2784B"/>
          </a:solidFill>
          <a:ln>
            <a:solidFill>
              <a:srgbClr val="F2784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p:cNvSpPr>
            <a:spLocks noGrp="1"/>
          </p:cNvSpPr>
          <p:nvPr>
            <p:ph type="title"/>
          </p:nvPr>
        </p:nvSpPr>
        <p:spPr>
          <a:xfrm>
            <a:off x="262890" y="-635"/>
            <a:ext cx="7886700" cy="1233087"/>
          </a:xfrm>
          <a:solidFill>
            <a:srgbClr val="F2784B"/>
          </a:solidFill>
          <a:ln>
            <a:solidFill>
              <a:srgbClr val="F2784B"/>
            </a:solidFill>
          </a:ln>
        </p:spPr>
        <p:txBody>
          <a:bodyPr/>
          <a:lstStyle/>
          <a:p>
            <a:r>
              <a:rPr lang="en-US" dirty="0">
                <a:solidFill>
                  <a:schemeClr val="bg1"/>
                </a:solidFill>
                <a:latin typeface="Impact" panose="020B0806030902050204" pitchFamily="34" charset="0"/>
              </a:rPr>
              <a:t>What we believe…</a:t>
            </a:r>
          </a:p>
        </p:txBody>
      </p:sp>
      <p:sp>
        <p:nvSpPr>
          <p:cNvPr id="3" name="Content Placeholder 2"/>
          <p:cNvSpPr>
            <a:spLocks noGrp="1"/>
          </p:cNvSpPr>
          <p:nvPr>
            <p:ph idx="1"/>
          </p:nvPr>
        </p:nvSpPr>
        <p:spPr>
          <a:xfrm>
            <a:off x="444199" y="1670869"/>
            <a:ext cx="8255606" cy="2743525"/>
          </a:xfrm>
        </p:spPr>
        <p:txBody>
          <a:bodyPr>
            <a:noAutofit/>
          </a:bodyPr>
          <a:lstStyle/>
          <a:p>
            <a:pPr marL="0" indent="0">
              <a:buNone/>
            </a:pPr>
            <a:r>
              <a:rPr lang="en-US" sz="3600" dirty="0"/>
              <a:t>We believe that all students can achieve when they are supported and nurtured in a </a:t>
            </a:r>
            <a:br>
              <a:rPr lang="en-US" sz="3600" dirty="0"/>
            </a:br>
            <a:r>
              <a:rPr lang="en-US" sz="4800" b="1" dirty="0">
                <a:solidFill>
                  <a:schemeClr val="accent4"/>
                </a:solidFill>
                <a:effectLst>
                  <a:outerShdw blurRad="38100" dist="38100" dir="2700000" algn="tl">
                    <a:srgbClr val="000000">
                      <a:alpha val="43137"/>
                    </a:srgbClr>
                  </a:outerShdw>
                </a:effectLst>
              </a:rPr>
              <a:t>SAFE. SECURE. STRONG. </a:t>
            </a:r>
            <a:r>
              <a:rPr lang="en-US" sz="3600" dirty="0"/>
              <a:t>learning environment. </a:t>
            </a:r>
            <a:br>
              <a:rPr lang="en-US" sz="3600" dirty="0"/>
            </a:br>
            <a:endParaRPr lang="en-US" sz="3600" dirty="0"/>
          </a:p>
        </p:txBody>
      </p:sp>
      <p:pic>
        <p:nvPicPr>
          <p:cNvPr id="4104" name="Picture 8" descr="https://photos.smugmug.com/Douglass-HS-Graduation5-24-17/i-fLGGQ3P/0/83c1decf/S/IMG_5958-S.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872080" y="3799099"/>
            <a:ext cx="3157190" cy="21074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72081" y="5906523"/>
            <a:ext cx="3157190" cy="600164"/>
          </a:xfrm>
          <a:prstGeom prst="rect">
            <a:avLst/>
          </a:prstGeom>
          <a:noFill/>
        </p:spPr>
        <p:txBody>
          <a:bodyPr wrap="square" rtlCol="0">
            <a:spAutoFit/>
          </a:bodyPr>
          <a:lstStyle/>
          <a:p>
            <a:pPr marL="519113" indent="-519113"/>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Photo:  	Proud graduate of the Frederick Douglass High School Class of 2017. (May 2017)</a:t>
            </a:r>
          </a:p>
        </p:txBody>
      </p:sp>
      <p:sp>
        <p:nvSpPr>
          <p:cNvPr id="4" name="Slide Number Placeholder 3"/>
          <p:cNvSpPr>
            <a:spLocks noGrp="1"/>
          </p:cNvSpPr>
          <p:nvPr>
            <p:ph type="sldNum" sz="quarter" idx="12"/>
          </p:nvPr>
        </p:nvSpPr>
        <p:spPr/>
        <p:txBody>
          <a:bodyPr/>
          <a:lstStyle/>
          <a:p>
            <a:fld id="{B2AF2FEA-5B2F-4553-97BE-D0BF884DBBA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686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2838</TotalTime>
  <Words>1722</Words>
  <Application>Microsoft Macintosh PowerPoint</Application>
  <PresentationFormat>On-screen Show (4:3)</PresentationFormat>
  <Paragraphs>260</Paragraphs>
  <Slides>33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Light</vt:lpstr>
      <vt:lpstr>Century Gothic</vt:lpstr>
      <vt:lpstr>Impact</vt:lpstr>
      <vt:lpstr>Tahoma</vt:lpstr>
      <vt:lpstr>Times New Roman</vt:lpstr>
      <vt:lpstr>Office Theme</vt:lpstr>
      <vt:lpstr>1_Office Theme</vt:lpstr>
      <vt:lpstr>PowerPoint Presentation</vt:lpstr>
      <vt:lpstr>PowerPoint Presentation</vt:lpstr>
      <vt:lpstr>The APS Way…</vt:lpstr>
      <vt:lpstr>What is Social Emotional Learning?</vt:lpstr>
      <vt:lpstr>A Bold New Direction</vt:lpstr>
      <vt:lpstr>Our Commitment</vt:lpstr>
      <vt:lpstr>Who we are…</vt:lpstr>
      <vt:lpstr>What we believe…</vt:lpstr>
      <vt:lpstr>What we believe…</vt:lpstr>
      <vt:lpstr>Our Mission &amp; Vision</vt:lpstr>
      <vt:lpstr>Our Mission &amp; Vision</vt:lpstr>
      <vt:lpstr>APSPD Public Safety Unit</vt:lpstr>
      <vt:lpstr>APSPD Public Safety Unit</vt:lpstr>
      <vt:lpstr>Key Accomplishments</vt:lpstr>
      <vt:lpstr>Key Accomplishments</vt:lpstr>
      <vt:lpstr>Key Accomplishments</vt:lpstr>
      <vt:lpstr>PowerPoint Presentation</vt:lpstr>
      <vt:lpstr>PowerPoint Presentation</vt:lpstr>
      <vt:lpstr>Safe &amp; Supportive Schools?</vt:lpstr>
      <vt:lpstr>PowerPoint Presentation</vt:lpstr>
      <vt:lpstr>How do we get to a safe and supportive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builder</dc:creator>
  <cp:lastModifiedBy>Ben Wachtel</cp:lastModifiedBy>
  <cp:revision>145</cp:revision>
  <cp:lastPrinted>2018-10-22T15:27:17Z</cp:lastPrinted>
  <dcterms:created xsi:type="dcterms:W3CDTF">2018-08-01T14:42:42Z</dcterms:created>
  <dcterms:modified xsi:type="dcterms:W3CDTF">2019-09-04T17:16:06Z</dcterms:modified>
</cp:coreProperties>
</file>