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69" r:id="rId3"/>
    <p:sldId id="271" r:id="rId4"/>
    <p:sldId id="257" r:id="rId5"/>
    <p:sldId id="289" r:id="rId6"/>
    <p:sldId id="258" r:id="rId7"/>
    <p:sldId id="272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88" r:id="rId16"/>
    <p:sldId id="266" r:id="rId17"/>
    <p:sldId id="27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67"/>
    <p:restoredTop sz="94830"/>
  </p:normalViewPr>
  <p:slideViewPr>
    <p:cSldViewPr snapToGrid="0" snapToObjects="1">
      <p:cViewPr varScale="1">
        <p:scale>
          <a:sx n="121" d="100"/>
          <a:sy n="121" d="100"/>
        </p:scale>
        <p:origin x="22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35757-2462-7742-9A7A-CFDE2B477F6F}" type="datetimeFigureOut">
              <a:rPr lang="en-US" smtClean="0"/>
              <a:t>9/4/19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2C513-AABC-9340-B922-E8DD105C2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36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2C513-AABC-9340-B922-E8DD105C22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51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9623B-48EC-3D49-8D6C-02B4C51C7A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17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2C513-AABC-9340-B922-E8DD105C22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124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2C513-AABC-9340-B922-E8DD105C22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470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2C513-AABC-9340-B922-E8DD105C22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8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2C513-AABC-9340-B922-E8DD105C22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43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2C513-AABC-9340-B922-E8DD105C227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49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2C513-AABC-9340-B922-E8DD105C227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71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2C513-AABC-9340-B922-E8DD105C227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704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22427"/>
            <a:ext cx="77724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accent4">
                    <a:lumMod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  <a:p>
            <a:r>
              <a:rPr lang="en-US" dirty="0"/>
              <a:t>Presenter Title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907720"/>
            <a:ext cx="2133600" cy="365125"/>
          </a:xfrm>
        </p:spPr>
        <p:txBody>
          <a:bodyPr/>
          <a:lstStyle/>
          <a:p>
            <a:fld id="{49461AE9-47D2-B745-A543-37CB0475DE46}" type="datetimeFigureOut">
              <a:rPr lang="en-US" smtClean="0"/>
              <a:t>9/4/19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90772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907720"/>
            <a:ext cx="2133600" cy="365125"/>
          </a:xfrm>
        </p:spPr>
        <p:txBody>
          <a:bodyPr/>
          <a:lstStyle/>
          <a:p>
            <a:fld id="{E8C66DB7-AEB0-B243-877B-92026ABC02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4501" y="1154115"/>
            <a:ext cx="6973888" cy="42132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4501" y="5367338"/>
            <a:ext cx="6973888" cy="541968"/>
          </a:xfrm>
        </p:spPr>
        <p:txBody>
          <a:bodyPr/>
          <a:lstStyle>
            <a:lvl1pPr marL="0" indent="0">
              <a:buNone/>
              <a:defRPr sz="105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Picture caption goes here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1AE9-47D2-B745-A543-37CB0475DE46}" type="datetimeFigureOut">
              <a:rPr lang="en-US" smtClean="0"/>
              <a:t>9/4/19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66DB7-AEB0-B243-877B-92026ABC02F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0201" y="176086"/>
            <a:ext cx="6223000" cy="1143000"/>
          </a:xfrm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33502"/>
            <a:ext cx="5111750" cy="479266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333502"/>
            <a:ext cx="3008313" cy="4792663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1AE9-47D2-B745-A543-37CB0475DE46}" type="datetimeFigureOut">
              <a:rPr lang="en-US" smtClean="0"/>
              <a:t>9/4/19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66DB7-AEB0-B243-877B-92026ABC02F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30201" y="176086"/>
            <a:ext cx="6223000" cy="1143000"/>
          </a:xfrm>
        </p:spPr>
        <p:txBody>
          <a:bodyPr>
            <a:normAutofit/>
          </a:bodyPr>
          <a:lstStyle>
            <a:lvl1pPr algn="l">
              <a:defRPr sz="2700"/>
            </a:lvl1pPr>
          </a:lstStyle>
          <a:p>
            <a:r>
              <a:rPr lang="en-US" dirty="0"/>
              <a:t>Slide Title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4501" y="1154115"/>
            <a:ext cx="6973888" cy="42132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4501" y="5367338"/>
            <a:ext cx="6973888" cy="541968"/>
          </a:xfrm>
        </p:spPr>
        <p:txBody>
          <a:bodyPr/>
          <a:lstStyle>
            <a:lvl1pPr marL="0" indent="0">
              <a:buNone/>
              <a:defRPr sz="105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Picture caption goes here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1AE9-47D2-B745-A543-37CB0475DE46}" type="datetimeFigureOut">
              <a:rPr lang="en-US" smtClean="0"/>
              <a:t>9/4/19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66DB7-AEB0-B243-877B-92026ABC02F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0201" y="176086"/>
            <a:ext cx="6223000" cy="1143000"/>
          </a:xfrm>
        </p:spPr>
        <p:txBody>
          <a:bodyPr>
            <a:normAutofit/>
          </a:bodyPr>
          <a:lstStyle>
            <a:lvl1pPr algn="l">
              <a:defRPr sz="2700"/>
            </a:lvl1pPr>
          </a:lstStyle>
          <a:p>
            <a:r>
              <a:rPr lang="en-US" dirty="0"/>
              <a:t>Slide Title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33502"/>
            <a:ext cx="5111750" cy="479266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333502"/>
            <a:ext cx="3008313" cy="4792663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1AE9-47D2-B745-A543-37CB0475DE46}" type="datetimeFigureOut">
              <a:rPr lang="en-US" smtClean="0"/>
              <a:t>9/4/19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66DB7-AEB0-B243-877B-92026ABC02F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0201" y="176086"/>
            <a:ext cx="6223000" cy="1143000"/>
          </a:xfrm>
        </p:spPr>
        <p:txBody>
          <a:bodyPr>
            <a:normAutofit/>
          </a:bodyPr>
          <a:lstStyle>
            <a:lvl1pPr algn="l">
              <a:defRPr sz="2700"/>
            </a:lvl1pPr>
          </a:lstStyle>
          <a:p>
            <a:r>
              <a:rPr lang="en-US" dirty="0"/>
              <a:t>Slide Title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4501" y="1154115"/>
            <a:ext cx="6973888" cy="42132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4501" y="5367338"/>
            <a:ext cx="6973888" cy="541968"/>
          </a:xfrm>
        </p:spPr>
        <p:txBody>
          <a:bodyPr/>
          <a:lstStyle>
            <a:lvl1pPr marL="0" indent="0">
              <a:buNone/>
              <a:defRPr sz="105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Picture caption goes here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1AE9-47D2-B745-A543-37CB0475DE46}" type="datetimeFigureOut">
              <a:rPr lang="en-US" smtClean="0"/>
              <a:t>9/4/19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66DB7-AEB0-B243-877B-92026ABC02F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0201" y="176086"/>
            <a:ext cx="6223000" cy="1143000"/>
          </a:xfrm>
        </p:spPr>
        <p:txBody>
          <a:bodyPr>
            <a:normAutofit/>
          </a:bodyPr>
          <a:lstStyle>
            <a:lvl1pPr algn="l">
              <a:defRPr sz="2700"/>
            </a:lvl1pPr>
          </a:lstStyle>
          <a:p>
            <a:r>
              <a:rPr lang="en-US" dirty="0"/>
              <a:t>Slide Title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33502"/>
            <a:ext cx="5111750" cy="479266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333502"/>
            <a:ext cx="3008313" cy="4792663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1AE9-47D2-B745-A543-37CB0475DE46}" type="datetimeFigureOut">
              <a:rPr lang="en-US" smtClean="0"/>
              <a:t>9/4/19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66DB7-AEB0-B243-877B-92026ABC02F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0201" y="176086"/>
            <a:ext cx="6223000" cy="1143000"/>
          </a:xfrm>
        </p:spPr>
        <p:txBody>
          <a:bodyPr>
            <a:normAutofit/>
          </a:bodyPr>
          <a:lstStyle>
            <a:lvl1pPr algn="l">
              <a:defRPr sz="2700"/>
            </a:lvl1pPr>
          </a:lstStyle>
          <a:p>
            <a:r>
              <a:rPr lang="en-US" dirty="0"/>
              <a:t>Slide Title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4501" y="1154115"/>
            <a:ext cx="6973888" cy="42132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4501" y="5367338"/>
            <a:ext cx="6973888" cy="541968"/>
          </a:xfrm>
        </p:spPr>
        <p:txBody>
          <a:bodyPr/>
          <a:lstStyle>
            <a:lvl1pPr marL="0" indent="0">
              <a:buNone/>
              <a:defRPr sz="105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Picture caption goes here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1AE9-47D2-B745-A543-37CB0475DE46}" type="datetimeFigureOut">
              <a:rPr lang="en-US" smtClean="0"/>
              <a:t>9/4/19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66DB7-AEB0-B243-877B-92026ABC02F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0201" y="176086"/>
            <a:ext cx="6223000" cy="1143000"/>
          </a:xfrm>
        </p:spPr>
        <p:txBody>
          <a:bodyPr>
            <a:normAutofit/>
          </a:bodyPr>
          <a:lstStyle>
            <a:lvl1pPr algn="l">
              <a:defRPr sz="2700"/>
            </a:lvl1pPr>
          </a:lstStyle>
          <a:p>
            <a:r>
              <a:rPr lang="en-US" dirty="0"/>
              <a:t>Slide Title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0201" y="199772"/>
            <a:ext cx="6223000" cy="1143000"/>
          </a:xfrm>
        </p:spPr>
        <p:txBody>
          <a:bodyPr>
            <a:normAutofit/>
          </a:bodyPr>
          <a:lstStyle>
            <a:lvl1pPr algn="l">
              <a:defRPr sz="2700" u="none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1AE9-47D2-B745-A543-37CB0475DE46}" type="datetimeFigureOut">
              <a:rPr lang="en-US" smtClean="0"/>
              <a:t>9/4/19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66DB7-AEB0-B243-877B-92026ABC02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2225677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3587750"/>
            <a:ext cx="7772400" cy="1333500"/>
          </a:xfrm>
        </p:spPr>
        <p:txBody>
          <a:bodyPr anchor="b"/>
          <a:lstStyle>
            <a:lvl1pPr marL="0" indent="0" algn="l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Additional short information on the section</a:t>
            </a:r>
          </a:p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1AE9-47D2-B745-A543-37CB0475DE46}" type="datetimeFigureOut">
              <a:rPr lang="en-US" smtClean="0"/>
              <a:t>9/4/19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66DB7-AEB0-B243-877B-92026ABC02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1AE9-47D2-B745-A543-37CB0475DE46}" type="datetimeFigureOut">
              <a:rPr lang="en-US" smtClean="0"/>
              <a:t>9/4/19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66DB7-AEB0-B243-877B-92026ABC02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sz="27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1AE9-47D2-B745-A543-37CB0475DE46}" type="datetimeFigureOut">
              <a:rPr lang="en-US" smtClean="0"/>
              <a:t>9/4/19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66DB7-AEB0-B243-877B-92026ABC02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sz="27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1AE9-47D2-B745-A543-37CB0475DE46}" type="datetimeFigureOut">
              <a:rPr lang="en-US" smtClean="0"/>
              <a:t>9/4/19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66DB7-AEB0-B243-877B-92026ABC02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33502"/>
            <a:ext cx="5111750" cy="479266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333502"/>
            <a:ext cx="3008313" cy="4792663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1AE9-47D2-B745-A543-37CB0475DE46}" type="datetimeFigureOut">
              <a:rPr lang="en-US" smtClean="0"/>
              <a:t>9/4/19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66DB7-AEB0-B243-877B-92026ABC02F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0201" y="176086"/>
            <a:ext cx="6223000" cy="1143000"/>
          </a:xfrm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4501" y="1154115"/>
            <a:ext cx="6973888" cy="42132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4501" y="5367338"/>
            <a:ext cx="6973888" cy="541968"/>
          </a:xfrm>
        </p:spPr>
        <p:txBody>
          <a:bodyPr/>
          <a:lstStyle>
            <a:lvl1pPr marL="0" indent="0">
              <a:buNone/>
              <a:defRPr sz="105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Picture caption goes here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1AE9-47D2-B745-A543-37CB0475DE46}" type="datetimeFigureOut">
              <a:rPr lang="en-US" smtClean="0"/>
              <a:t>9/4/19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66DB7-AEB0-B243-877B-92026ABC02F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0201" y="176086"/>
            <a:ext cx="6223000" cy="1143000"/>
          </a:xfrm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33502"/>
            <a:ext cx="5111750" cy="479266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333502"/>
            <a:ext cx="3008313" cy="4792663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1AE9-47D2-B745-A543-37CB0475DE46}" type="datetimeFigureOut">
              <a:rPr lang="en-US" smtClean="0"/>
              <a:t>9/4/19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66DB7-AEB0-B243-877B-92026ABC02F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0201" y="176086"/>
            <a:ext cx="6223000" cy="1143000"/>
          </a:xfrm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0201" y="176086"/>
            <a:ext cx="622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0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9039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61AE9-47D2-B745-A543-37CB0475DE46}" type="datetimeFigureOut">
              <a:rPr lang="en-US" smtClean="0"/>
              <a:t>9/4/19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9093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9093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66DB7-AEB0-B243-877B-92026ABC02F3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/>
          </p:cNvPicPr>
          <p:nvPr/>
        </p:nvPicPr>
        <p:blipFill>
          <a:blip r:embed="rId18"/>
          <a:stretch>
            <a:fillRect/>
          </a:stretch>
        </p:blipFill>
        <p:spPr>
          <a:xfrm>
            <a:off x="-7366" y="6160131"/>
            <a:ext cx="9171178" cy="108966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19"/>
          <a:stretch>
            <a:fillRect/>
          </a:stretch>
        </p:blipFill>
        <p:spPr>
          <a:xfrm>
            <a:off x="-334678" y="6125897"/>
            <a:ext cx="9829008" cy="788547"/>
          </a:xfrm>
          <a:prstGeom prst="rect">
            <a:avLst/>
          </a:prstGeom>
        </p:spPr>
      </p:pic>
      <p:pic>
        <p:nvPicPr>
          <p:cNvPr id="16" name="Picture 15"/>
          <p:cNvPicPr>
            <a:picLocks/>
          </p:cNvPicPr>
          <p:nvPr/>
        </p:nvPicPr>
        <p:blipFill>
          <a:blip r:embed="rId18"/>
          <a:stretch>
            <a:fillRect/>
          </a:stretch>
        </p:blipFill>
        <p:spPr>
          <a:xfrm>
            <a:off x="-7366" y="6160131"/>
            <a:ext cx="9171178" cy="1089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6295422"/>
            <a:ext cx="9163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The  Best  Choice  to  Learn,  Work  and  Lead</a:t>
            </a:r>
          </a:p>
        </p:txBody>
      </p:sp>
      <p:pic>
        <p:nvPicPr>
          <p:cNvPr id="17" name="Picture 16" descr="District_49_Full_Color.jpg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7065" y="253176"/>
            <a:ext cx="2203813" cy="106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defTabSz="342900" rtl="0" eaLnBrk="1" latinLnBrk="0" hangingPunct="1">
        <a:spcBef>
          <a:spcPct val="0"/>
        </a:spcBef>
        <a:buNone/>
        <a:defRPr sz="27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75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800" kern="1200" baseline="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62258"/>
            <a:ext cx="7772400" cy="2723942"/>
          </a:xfrm>
        </p:spPr>
        <p:txBody>
          <a:bodyPr>
            <a:normAutofit/>
          </a:bodyPr>
          <a:lstStyle/>
          <a:p>
            <a:r>
              <a:rPr lang="en-US" sz="3600" dirty="0"/>
              <a:t>RP: How Do I Teach Thee? Let Me Count the Ways</a:t>
            </a:r>
            <a:r>
              <a:rPr lang="mr-IN" sz="3600" dirty="0"/>
              <a:t>…</a:t>
            </a:r>
            <a:r>
              <a:rPr lang="en-US" sz="3600" dirty="0"/>
              <a:t> Classroom, Online, Blended!</a:t>
            </a:r>
            <a:br>
              <a:rPr lang="en-US" dirty="0"/>
            </a:br>
            <a:br>
              <a:rPr lang="en-US" dirty="0"/>
            </a:br>
            <a:r>
              <a:rPr lang="en-US" sz="2400" i="1" dirty="0">
                <a:solidFill>
                  <a:schemeClr val="tx1">
                    <a:lumMod val="75000"/>
                  </a:schemeClr>
                </a:solidFill>
              </a:rPr>
              <a:t>The need for a flipped classroom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66211"/>
            <a:ext cx="6400800" cy="1752600"/>
          </a:xfrm>
        </p:spPr>
        <p:txBody>
          <a:bodyPr/>
          <a:lstStyle/>
          <a:p>
            <a:r>
              <a:rPr lang="en-US" dirty="0"/>
              <a:t>Louis Fletcher, PhD</a:t>
            </a:r>
          </a:p>
          <a:p>
            <a:r>
              <a:rPr lang="en-US" dirty="0"/>
              <a:t>Lea Holland, MBA, </a:t>
            </a:r>
            <a:r>
              <a:rPr lang="en-US" dirty="0" err="1"/>
              <a:t>MAEd</a:t>
            </a:r>
            <a:endParaRPr lang="en-US" dirty="0"/>
          </a:p>
          <a:p>
            <a:r>
              <a:rPr lang="en-US" dirty="0"/>
              <a:t>Melissa </a:t>
            </a:r>
            <a:r>
              <a:rPr lang="en-US" dirty="0" err="1"/>
              <a:t>Dashner</a:t>
            </a:r>
            <a:r>
              <a:rPr lang="en-US" dirty="0"/>
              <a:t>, MSW</a:t>
            </a:r>
          </a:p>
        </p:txBody>
      </p:sp>
    </p:spTree>
    <p:extLst>
      <p:ext uri="{BB962C8B-B14F-4D97-AF65-F5344CB8AC3E}">
        <p14:creationId xmlns:p14="http://schemas.microsoft.com/office/powerpoint/2010/main" val="1060197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Blended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1" y="1225064"/>
            <a:ext cx="8229600" cy="4525963"/>
          </a:xfrm>
        </p:spPr>
        <p:txBody>
          <a:bodyPr/>
          <a:lstStyle/>
          <a:p>
            <a:r>
              <a:rPr lang="en-US" dirty="0"/>
              <a:t>Pre-work centered</a:t>
            </a:r>
          </a:p>
          <a:p>
            <a:pPr lvl="1"/>
            <a:r>
              <a:rPr lang="en-US" dirty="0"/>
              <a:t>Online learning to:</a:t>
            </a:r>
          </a:p>
          <a:p>
            <a:pPr lvl="2"/>
            <a:r>
              <a:rPr lang="en-US" dirty="0"/>
              <a:t>View Lectures</a:t>
            </a:r>
          </a:p>
          <a:p>
            <a:pPr lvl="2"/>
            <a:r>
              <a:rPr lang="en-US" dirty="0"/>
              <a:t>Answer quiz questions</a:t>
            </a:r>
          </a:p>
          <a:p>
            <a:pPr lvl="2"/>
            <a:r>
              <a:rPr lang="en-US" dirty="0"/>
              <a:t>Post in group discussions</a:t>
            </a:r>
          </a:p>
          <a:p>
            <a:pPr lvl="2"/>
            <a:r>
              <a:rPr lang="en-US" dirty="0"/>
              <a:t>Complete Supplemental Reading</a:t>
            </a:r>
          </a:p>
          <a:p>
            <a:r>
              <a:rPr lang="en-US" dirty="0"/>
              <a:t>4 hours face to face</a:t>
            </a:r>
          </a:p>
          <a:p>
            <a:pPr lvl="1"/>
            <a:r>
              <a:rPr lang="en-US" dirty="0"/>
              <a:t>1, 4 hour block</a:t>
            </a:r>
          </a:p>
          <a:p>
            <a:pPr lvl="1"/>
            <a:r>
              <a:rPr lang="en-US" dirty="0"/>
              <a:t>4, 1 hour sessions during PLCs</a:t>
            </a:r>
          </a:p>
          <a:p>
            <a:r>
              <a:rPr lang="en-US" dirty="0"/>
              <a:t>Blended format for facilitator in Training Manual</a:t>
            </a:r>
          </a:p>
          <a:p>
            <a:r>
              <a:rPr lang="en-US" dirty="0"/>
              <a:t>Incorporated Training Workbook</a:t>
            </a:r>
          </a:p>
        </p:txBody>
      </p:sp>
    </p:spTree>
    <p:extLst>
      <p:ext uri="{BB962C8B-B14F-4D97-AF65-F5344CB8AC3E}">
        <p14:creationId xmlns:p14="http://schemas.microsoft.com/office/powerpoint/2010/main" val="970703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984" y="0"/>
            <a:ext cx="8323385" cy="618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1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3785"/>
            <a:ext cx="9144000" cy="596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01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0040" y="0"/>
            <a:ext cx="4594515" cy="614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52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 Construction</a:t>
            </a:r>
          </a:p>
          <a:p>
            <a:r>
              <a:rPr lang="en-US" dirty="0"/>
              <a:t>Virtual Reality</a:t>
            </a:r>
          </a:p>
          <a:p>
            <a:r>
              <a:rPr lang="en-US" dirty="0"/>
              <a:t>D49 cultural: Self- paced learning </a:t>
            </a:r>
          </a:p>
          <a:p>
            <a:r>
              <a:rPr lang="en-US" dirty="0"/>
              <a:t>Online MUST be:</a:t>
            </a:r>
          </a:p>
          <a:p>
            <a:pPr lvl="1"/>
            <a:r>
              <a:rPr lang="en-US" dirty="0"/>
              <a:t>Interactive</a:t>
            </a:r>
          </a:p>
          <a:p>
            <a:pPr lvl="1"/>
            <a:r>
              <a:rPr lang="en-US" dirty="0"/>
              <a:t>Engaging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27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Professional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597073"/>
            <a:ext cx="4141740" cy="291977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Adults learn best when learning</a:t>
            </a:r>
            <a:r>
              <a:rPr lang="mr-IN" sz="2000" dirty="0"/>
              <a:t>…</a:t>
            </a:r>
            <a:endParaRPr lang="en-US" sz="2000" dirty="0"/>
          </a:p>
          <a:p>
            <a:pPr lvl="1"/>
            <a:r>
              <a:rPr lang="en-US" dirty="0"/>
              <a:t>Is self-directed</a:t>
            </a:r>
          </a:p>
          <a:p>
            <a:pPr lvl="1"/>
            <a:r>
              <a:rPr lang="en-US" dirty="0"/>
              <a:t>Builds off of experiences</a:t>
            </a:r>
          </a:p>
          <a:p>
            <a:pPr lvl="1"/>
            <a:r>
              <a:rPr lang="en-US" dirty="0"/>
              <a:t>Is relevant</a:t>
            </a:r>
          </a:p>
          <a:p>
            <a:pPr lvl="1"/>
            <a:r>
              <a:rPr lang="en-US" dirty="0"/>
              <a:t>Is goal-oriented</a:t>
            </a:r>
          </a:p>
          <a:p>
            <a:pPr lvl="1"/>
            <a:r>
              <a:rPr lang="en-US" dirty="0"/>
              <a:t>Is pragmatic</a:t>
            </a:r>
          </a:p>
          <a:p>
            <a:pPr lvl="1"/>
            <a:r>
              <a:rPr lang="en-US" dirty="0"/>
              <a:t>Is collaborative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60619" y="1597073"/>
            <a:ext cx="355072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RP | Full Implementation</a:t>
            </a:r>
          </a:p>
          <a:p>
            <a:endParaRPr lang="en-US" sz="2400" dirty="0"/>
          </a:p>
          <a:p>
            <a:r>
              <a:rPr lang="en-US" sz="2000" dirty="0"/>
              <a:t>Pair and Share </a:t>
            </a:r>
          </a:p>
          <a:p>
            <a:endParaRPr lang="en-US" sz="1200" dirty="0"/>
          </a:p>
          <a:p>
            <a:r>
              <a:rPr lang="en-US" sz="1400" dirty="0"/>
              <a:t>Now that we’ve talked about our situation and challenges, take 5-minutes within your groups, talk about how RP implementation at your school or organization.</a:t>
            </a:r>
          </a:p>
          <a:p>
            <a:endParaRPr lang="en-US" sz="1400" dirty="0"/>
          </a:p>
          <a:p>
            <a:r>
              <a:rPr lang="en-US" sz="1400" dirty="0"/>
              <a:t>How might that look?</a:t>
            </a:r>
          </a:p>
          <a:p>
            <a:endParaRPr lang="en-US" sz="1400" dirty="0"/>
          </a:p>
          <a:p>
            <a:r>
              <a:rPr lang="en-US" sz="1400" dirty="0"/>
              <a:t>What are your opportunities and challenges?</a:t>
            </a:r>
          </a:p>
          <a:p>
            <a:endParaRPr lang="en-US" sz="1400" dirty="0"/>
          </a:p>
          <a:p>
            <a:r>
              <a:rPr lang="en-US" sz="1400" dirty="0"/>
              <a:t>How would you reach </a:t>
            </a:r>
            <a:r>
              <a:rPr lang="mr-IN" sz="1400" dirty="0"/>
              <a:t>…</a:t>
            </a:r>
            <a:r>
              <a:rPr lang="en-US" sz="1400" dirty="0"/>
              <a:t> teach the masses?</a:t>
            </a:r>
          </a:p>
        </p:txBody>
      </p:sp>
      <p:pic>
        <p:nvPicPr>
          <p:cNvPr id="11" name="Picture 10" descr="BRIGHT Log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39" y="1156014"/>
            <a:ext cx="4052301" cy="489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5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600202"/>
            <a:ext cx="8229600" cy="4373086"/>
          </a:xfrm>
        </p:spPr>
        <p:txBody>
          <a:bodyPr>
            <a:normAutofit/>
          </a:bodyPr>
          <a:lstStyle/>
          <a:p>
            <a:r>
              <a:rPr lang="en-US" sz="3200" dirty="0"/>
              <a:t>D49 Cultural Compass</a:t>
            </a:r>
          </a:p>
          <a:p>
            <a:r>
              <a:rPr lang="en-US" sz="3200" dirty="0"/>
              <a:t>BRIGHT grant</a:t>
            </a:r>
          </a:p>
          <a:p>
            <a:r>
              <a:rPr lang="en-US" sz="3200" dirty="0"/>
              <a:t>Demographics and Leadership</a:t>
            </a:r>
          </a:p>
          <a:p>
            <a:r>
              <a:rPr lang="en-US" sz="3200" dirty="0"/>
              <a:t>Challenges</a:t>
            </a:r>
          </a:p>
          <a:p>
            <a:r>
              <a:rPr lang="en-US" sz="3200" dirty="0"/>
              <a:t>Traditional, blended and online modalities</a:t>
            </a:r>
          </a:p>
          <a:p>
            <a:r>
              <a:rPr lang="en-US" sz="3200" dirty="0"/>
              <a:t>Adult Learning</a:t>
            </a:r>
          </a:p>
        </p:txBody>
      </p:sp>
    </p:spTree>
    <p:extLst>
      <p:ext uri="{BB962C8B-B14F-4D97-AF65-F5344CB8AC3E}">
        <p14:creationId xmlns:p14="http://schemas.microsoft.com/office/powerpoint/2010/main" val="1572863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600202"/>
            <a:ext cx="8229600" cy="20811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Liberating education consists in acts of cognition, not transferals of information.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30200" y="3681351"/>
            <a:ext cx="8229600" cy="1767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75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800" kern="1200" baseline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4000" dirty="0"/>
              <a:t>-Paulo Freire</a:t>
            </a:r>
          </a:p>
        </p:txBody>
      </p:sp>
    </p:spTree>
    <p:extLst>
      <p:ext uri="{BB962C8B-B14F-4D97-AF65-F5344CB8AC3E}">
        <p14:creationId xmlns:p14="http://schemas.microsoft.com/office/powerpoint/2010/main" val="1734476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pple 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4219"/>
            <a:ext cx="9144000" cy="51435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4164615"/>
            <a:ext cx="8229600" cy="1767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75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800" kern="1200" baseline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4000" dirty="0"/>
              <a:t>-Paulo Freire</a:t>
            </a:r>
          </a:p>
          <a:p>
            <a:pPr marL="0" indent="0" algn="r">
              <a:buNone/>
            </a:pPr>
            <a:r>
              <a:rPr lang="en-US" i="1" dirty="0"/>
              <a:t>Brazilian educator and philosopher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01881" y="1255818"/>
            <a:ext cx="8716487" cy="208114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/>
              <a:t>Leaders who do not act dialogically, but insist on imposing their decisions, do not organize the people - they manipulate them. They do not liberate, nor are they liberated: they oppress. </a:t>
            </a:r>
          </a:p>
        </p:txBody>
      </p:sp>
    </p:spTree>
    <p:extLst>
      <p:ext uri="{BB962C8B-B14F-4D97-AF65-F5344CB8AC3E}">
        <p14:creationId xmlns:p14="http://schemas.microsoft.com/office/powerpoint/2010/main" val="15484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651526" y="599656"/>
            <a:ext cx="8969819" cy="5243002"/>
            <a:chOff x="295941" y="1369859"/>
            <a:chExt cx="7505034" cy="4339650"/>
          </a:xfrm>
        </p:grpSpPr>
        <p:sp>
          <p:nvSpPr>
            <p:cNvPr id="9" name="TextBox 8"/>
            <p:cNvSpPr txBox="1"/>
            <p:nvPr/>
          </p:nvSpPr>
          <p:spPr>
            <a:xfrm>
              <a:off x="295941" y="1369859"/>
              <a:ext cx="642728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i="1" dirty="0">
                  <a:latin typeface="Garamond" charset="0"/>
                  <a:ea typeface="Garamond" charset="0"/>
                  <a:cs typeface="Garamond" charset="0"/>
                </a:rPr>
                <a:t>District 49’s Cultural Compass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829175" y="1923857"/>
              <a:ext cx="2971800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500" b="1" dirty="0">
                  <a:solidFill>
                    <a:srgbClr val="333333"/>
                  </a:solidFill>
                  <a:latin typeface="Garamond" charset="0"/>
                  <a:ea typeface="Garamond" charset="0"/>
                  <a:cs typeface="Garamond" charset="0"/>
                </a:rPr>
                <a:t>RESPECT</a:t>
              </a:r>
              <a:endParaRPr lang="en-US" sz="1500" dirty="0">
                <a:solidFill>
                  <a:srgbClr val="333333"/>
                </a:solidFill>
                <a:latin typeface="Garamond" charset="0"/>
                <a:ea typeface="Garamond" charset="0"/>
                <a:cs typeface="Garamond" charset="0"/>
              </a:endParaRPr>
            </a:p>
            <a:p>
              <a:r>
                <a:rPr lang="en-US" sz="1500" dirty="0">
                  <a:solidFill>
                    <a:srgbClr val="333333"/>
                  </a:solidFill>
                  <a:latin typeface="Garamond" charset="0"/>
                  <a:ea typeface="Garamond" charset="0"/>
                  <a:cs typeface="Garamond" charset="0"/>
                </a:rPr>
                <a:t>We respect others for their abilities, qualities and achievements.</a:t>
              </a:r>
            </a:p>
            <a:p>
              <a:r>
                <a:rPr lang="en-US" sz="1500" dirty="0">
                  <a:solidFill>
                    <a:srgbClr val="333333"/>
                  </a:solidFill>
                  <a:latin typeface="Garamond" charset="0"/>
                  <a:ea typeface="Garamond" charset="0"/>
                  <a:cs typeface="Garamond" charset="0"/>
                </a:rPr>
                <a:t> </a:t>
              </a:r>
            </a:p>
            <a:p>
              <a:r>
                <a:rPr lang="en-US" sz="1500" b="1" dirty="0">
                  <a:solidFill>
                    <a:srgbClr val="333333"/>
                  </a:solidFill>
                  <a:latin typeface="Garamond" charset="0"/>
                  <a:ea typeface="Garamond" charset="0"/>
                  <a:cs typeface="Garamond" charset="0"/>
                </a:rPr>
                <a:t>TRUST</a:t>
              </a:r>
              <a:endParaRPr lang="en-US" sz="1500" dirty="0">
                <a:solidFill>
                  <a:srgbClr val="333333"/>
                </a:solidFill>
                <a:latin typeface="Garamond" charset="0"/>
                <a:ea typeface="Garamond" charset="0"/>
                <a:cs typeface="Garamond" charset="0"/>
              </a:endParaRPr>
            </a:p>
            <a:p>
              <a:r>
                <a:rPr lang="en-US" sz="1500" dirty="0">
                  <a:solidFill>
                    <a:srgbClr val="333333"/>
                  </a:solidFill>
                  <a:latin typeface="Garamond" charset="0"/>
                  <a:ea typeface="Garamond" charset="0"/>
                  <a:cs typeface="Garamond" charset="0"/>
                </a:rPr>
                <a:t>We build positive relationships through honesty and openness with all stakeholders</a:t>
              </a:r>
              <a:br>
                <a:rPr lang="en-US" sz="1500" dirty="0">
                  <a:latin typeface="Garamond" charset="0"/>
                  <a:ea typeface="Garamond" charset="0"/>
                  <a:cs typeface="Garamond" charset="0"/>
                </a:rPr>
              </a:br>
              <a:r>
                <a:rPr lang="en-US" sz="1500" dirty="0">
                  <a:solidFill>
                    <a:srgbClr val="333333"/>
                  </a:solidFill>
                  <a:latin typeface="Garamond" charset="0"/>
                  <a:ea typeface="Garamond" charset="0"/>
                  <a:cs typeface="Garamond" charset="0"/>
                </a:rPr>
                <a:t> </a:t>
              </a:r>
            </a:p>
            <a:p>
              <a:r>
                <a:rPr lang="en-US" sz="1500" b="1" dirty="0">
                  <a:solidFill>
                    <a:srgbClr val="333333"/>
                  </a:solidFill>
                  <a:latin typeface="Garamond" charset="0"/>
                  <a:ea typeface="Garamond" charset="0"/>
                  <a:cs typeface="Garamond" charset="0"/>
                </a:rPr>
                <a:t>CARE</a:t>
              </a:r>
              <a:endParaRPr lang="en-US" sz="1500" dirty="0">
                <a:solidFill>
                  <a:srgbClr val="333333"/>
                </a:solidFill>
                <a:latin typeface="Garamond" charset="0"/>
                <a:ea typeface="Garamond" charset="0"/>
                <a:cs typeface="Garamond" charset="0"/>
              </a:endParaRPr>
            </a:p>
            <a:p>
              <a:r>
                <a:rPr lang="en-US" sz="1500" dirty="0">
                  <a:solidFill>
                    <a:srgbClr val="333333"/>
                  </a:solidFill>
                  <a:latin typeface="Garamond" charset="0"/>
                  <a:ea typeface="Garamond" charset="0"/>
                  <a:cs typeface="Garamond" charset="0"/>
                </a:rPr>
                <a:t>We provide a safe and caring environment for students and staff</a:t>
              </a:r>
              <a:br>
                <a:rPr lang="en-US" sz="1500" dirty="0">
                  <a:latin typeface="Garamond" charset="0"/>
                  <a:ea typeface="Garamond" charset="0"/>
                  <a:cs typeface="Garamond" charset="0"/>
                </a:rPr>
              </a:br>
              <a:r>
                <a:rPr lang="en-US" sz="1500" dirty="0">
                  <a:solidFill>
                    <a:srgbClr val="333333"/>
                  </a:solidFill>
                  <a:latin typeface="Garamond" charset="0"/>
                  <a:ea typeface="Garamond" charset="0"/>
                  <a:cs typeface="Garamond" charset="0"/>
                </a:rPr>
                <a:t> </a:t>
              </a:r>
            </a:p>
            <a:p>
              <a:r>
                <a:rPr lang="en-US" sz="1500" b="1" dirty="0">
                  <a:solidFill>
                    <a:srgbClr val="333333"/>
                  </a:solidFill>
                  <a:latin typeface="Garamond" charset="0"/>
                  <a:ea typeface="Garamond" charset="0"/>
                  <a:cs typeface="Garamond" charset="0"/>
                </a:rPr>
                <a:t>RESPONSIBILITY</a:t>
              </a:r>
              <a:endParaRPr lang="en-US" sz="1500" dirty="0">
                <a:solidFill>
                  <a:srgbClr val="333333"/>
                </a:solidFill>
                <a:latin typeface="Garamond" charset="0"/>
                <a:ea typeface="Garamond" charset="0"/>
                <a:cs typeface="Garamond" charset="0"/>
              </a:endParaRPr>
            </a:p>
            <a:p>
              <a:r>
                <a:rPr lang="en-US" sz="1500" dirty="0">
                  <a:solidFill>
                    <a:srgbClr val="333333"/>
                  </a:solidFill>
                  <a:latin typeface="Garamond" charset="0"/>
                  <a:ea typeface="Garamond" charset="0"/>
                  <a:cs typeface="Garamond" charset="0"/>
                </a:rPr>
                <a:t>We hold ourselves accountable for our actions</a:t>
              </a:r>
              <a:endParaRPr lang="en-US" sz="1500" dirty="0">
                <a:latin typeface="Garamond" charset="0"/>
                <a:ea typeface="Garamond" charset="0"/>
                <a:cs typeface="Garamond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5503" y="2059519"/>
              <a:ext cx="3514328" cy="35143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9938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Overview of BRIGHT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DoDEA grant for $1.5 Mil over 5 years</a:t>
            </a:r>
          </a:p>
          <a:p>
            <a:r>
              <a:rPr lang="en-US" sz="3600" dirty="0"/>
              <a:t>Military-Connected Students</a:t>
            </a:r>
          </a:p>
          <a:p>
            <a:r>
              <a:rPr lang="en-US" sz="3600" dirty="0"/>
              <a:t>Restorative Practices</a:t>
            </a:r>
          </a:p>
          <a:p>
            <a:r>
              <a:rPr lang="en-US" sz="3600" dirty="0"/>
              <a:t>MSTC</a:t>
            </a:r>
          </a:p>
          <a:p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5742" y="2327564"/>
            <a:ext cx="3018258" cy="36516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589" b="59307"/>
          <a:stretch/>
        </p:blipFill>
        <p:spPr>
          <a:xfrm>
            <a:off x="902854" y="5095229"/>
            <a:ext cx="5299364" cy="11044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121" y="3605976"/>
            <a:ext cx="2151729" cy="126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23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District 49?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01" y="1055625"/>
            <a:ext cx="7642224" cy="5055130"/>
          </a:xfrm>
        </p:spPr>
      </p:pic>
      <p:sp>
        <p:nvSpPr>
          <p:cNvPr id="5" name="Right Arrow 4"/>
          <p:cNvSpPr/>
          <p:nvPr/>
        </p:nvSpPr>
        <p:spPr>
          <a:xfrm rot="8454125">
            <a:off x="3114187" y="3070429"/>
            <a:ext cx="1183461" cy="240206"/>
          </a:xfrm>
          <a:prstGeom prst="rightArrow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36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D49 Demographics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1" y="1477827"/>
            <a:ext cx="3936999" cy="4525963"/>
          </a:xfrm>
        </p:spPr>
        <p:txBody>
          <a:bodyPr>
            <a:normAutofit/>
          </a:bodyPr>
          <a:lstStyle/>
          <a:p>
            <a:r>
              <a:rPr lang="en-US" dirty="0"/>
              <a:t>133 square miles</a:t>
            </a:r>
          </a:p>
          <a:p>
            <a:r>
              <a:rPr lang="en-US" dirty="0"/>
              <a:t>1,700 staff</a:t>
            </a:r>
          </a:p>
          <a:p>
            <a:r>
              <a:rPr lang="en-US" dirty="0"/>
              <a:t>23,000 students</a:t>
            </a:r>
          </a:p>
          <a:p>
            <a:r>
              <a:rPr lang="en-US" dirty="0"/>
              <a:t>22% Military (K-8)</a:t>
            </a:r>
          </a:p>
          <a:p>
            <a:r>
              <a:rPr lang="en-US" dirty="0"/>
              <a:t>5 Bases</a:t>
            </a:r>
          </a:p>
          <a:p>
            <a:pPr lvl="1"/>
            <a:r>
              <a:rPr lang="en-US" dirty="0"/>
              <a:t>Peterson AFB</a:t>
            </a:r>
          </a:p>
          <a:p>
            <a:pPr lvl="1"/>
            <a:r>
              <a:rPr lang="en-US" dirty="0"/>
              <a:t>Fort Carson</a:t>
            </a:r>
          </a:p>
          <a:p>
            <a:pPr lvl="1"/>
            <a:r>
              <a:rPr lang="en-US" dirty="0"/>
              <a:t>Schriever AFB</a:t>
            </a:r>
          </a:p>
          <a:p>
            <a:pPr lvl="1"/>
            <a:r>
              <a:rPr lang="en-US" dirty="0"/>
              <a:t>US Air Force Academy</a:t>
            </a:r>
          </a:p>
          <a:p>
            <a:pPr lvl="1"/>
            <a:r>
              <a:rPr lang="en-US" dirty="0"/>
              <a:t>Cheyenne </a:t>
            </a:r>
            <a:r>
              <a:rPr lang="en-US" dirty="0" err="1"/>
              <a:t>Mtn</a:t>
            </a:r>
            <a:r>
              <a:rPr lang="en-US" dirty="0"/>
              <a:t> NORAD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6344" y="1342772"/>
            <a:ext cx="4693544" cy="466101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6033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26136" y="151646"/>
            <a:ext cx="1816925" cy="12089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D49 Leadership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1" y="1477827"/>
            <a:ext cx="3936999" cy="4525963"/>
          </a:xfrm>
        </p:spPr>
        <p:txBody>
          <a:bodyPr>
            <a:normAutofit/>
          </a:bodyPr>
          <a:lstStyle/>
          <a:p>
            <a:r>
              <a:rPr lang="en-US" dirty="0"/>
              <a:t>Chief officers</a:t>
            </a:r>
          </a:p>
          <a:p>
            <a:r>
              <a:rPr lang="en-US" dirty="0"/>
              <a:t>31 Schools</a:t>
            </a:r>
          </a:p>
          <a:p>
            <a:r>
              <a:rPr lang="en-US" dirty="0"/>
              <a:t>4 Zones</a:t>
            </a:r>
          </a:p>
          <a:p>
            <a:pPr lvl="1"/>
            <a:r>
              <a:rPr lang="en-US" dirty="0"/>
              <a:t>Falcon</a:t>
            </a:r>
          </a:p>
          <a:p>
            <a:pPr lvl="1"/>
            <a:r>
              <a:rPr lang="en-US" dirty="0"/>
              <a:t>Power</a:t>
            </a:r>
          </a:p>
          <a:p>
            <a:pPr lvl="1"/>
            <a:r>
              <a:rPr lang="en-US" dirty="0"/>
              <a:t>Sand Creek</a:t>
            </a:r>
          </a:p>
          <a:p>
            <a:pPr lvl="1"/>
            <a:r>
              <a:rPr lang="en-US" dirty="0" err="1"/>
              <a:t>iConnect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895107" y="133807"/>
            <a:ext cx="4356268" cy="5934430"/>
            <a:chOff x="3895107" y="133807"/>
            <a:chExt cx="4356268" cy="593443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95107" y="133807"/>
              <a:ext cx="4239492" cy="5934430"/>
            </a:xfrm>
            <a:prstGeom prst="rect">
              <a:avLst/>
            </a:prstGeom>
            <a:ln w="25400">
              <a:solidFill>
                <a:schemeClr val="accent1"/>
              </a:solidFill>
            </a:ln>
          </p:spPr>
        </p:pic>
        <p:sp>
          <p:nvSpPr>
            <p:cNvPr id="5" name="Right Brace 4"/>
            <p:cNvSpPr/>
            <p:nvPr/>
          </p:nvSpPr>
          <p:spPr>
            <a:xfrm>
              <a:off x="5669480" y="199772"/>
              <a:ext cx="1116280" cy="5714140"/>
            </a:xfrm>
            <a:prstGeom prst="rightBrace">
              <a:avLst/>
            </a:prstGeom>
            <a:ln w="508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553201" y="2826009"/>
              <a:ext cx="16981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n>
                    <a:solidFill>
                      <a:schemeClr val="tx1">
                        <a:lumMod val="50000"/>
                      </a:schemeClr>
                    </a:solidFill>
                  </a:ln>
                  <a:solidFill>
                    <a:srgbClr val="00B0F0"/>
                  </a:solidFill>
                </a:rPr>
                <a:t>~ 35 miles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912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947" y="1053936"/>
            <a:ext cx="8229600" cy="4919352"/>
          </a:xfrm>
        </p:spPr>
        <p:txBody>
          <a:bodyPr/>
          <a:lstStyle/>
          <a:p>
            <a:r>
              <a:rPr lang="en-US" dirty="0"/>
              <a:t>Full school district culture shift</a:t>
            </a:r>
          </a:p>
          <a:p>
            <a:r>
              <a:rPr lang="en-US" dirty="0"/>
              <a:t>COMMUNITY involvement</a:t>
            </a:r>
          </a:p>
          <a:p>
            <a:r>
              <a:rPr lang="en-US" dirty="0"/>
              <a:t>Not a program</a:t>
            </a:r>
          </a:p>
          <a:p>
            <a:r>
              <a:rPr lang="en-US" dirty="0"/>
              <a:t>District paid training </a:t>
            </a:r>
          </a:p>
          <a:p>
            <a:pPr lvl="1"/>
            <a:r>
              <a:rPr lang="en-US" dirty="0"/>
              <a:t>4 days per year</a:t>
            </a:r>
          </a:p>
          <a:p>
            <a:pPr lvl="1"/>
            <a:r>
              <a:rPr lang="en-US" dirty="0"/>
              <a:t>Paras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575" y="1805049"/>
            <a:ext cx="6731807" cy="492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83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1" y="1342772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Created Video Lectures</a:t>
            </a:r>
          </a:p>
          <a:p>
            <a:r>
              <a:rPr lang="en-US" sz="2800" dirty="0"/>
              <a:t>Full instruction from IIRP script in Training Manual</a:t>
            </a:r>
          </a:p>
          <a:p>
            <a:r>
              <a:rPr lang="en-US" sz="2800" dirty="0"/>
              <a:t>Incorporated Training Workbook</a:t>
            </a:r>
          </a:p>
          <a:p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</a:t>
            </a:r>
          </a:p>
        </p:txBody>
      </p:sp>
    </p:spTree>
    <p:extLst>
      <p:ext uri="{BB962C8B-B14F-4D97-AF65-F5344CB8AC3E}">
        <p14:creationId xmlns:p14="http://schemas.microsoft.com/office/powerpoint/2010/main" val="870410846"/>
      </p:ext>
    </p:extLst>
  </p:cSld>
  <p:clrMapOvr>
    <a:masterClrMapping/>
  </p:clrMapOvr>
</p:sld>
</file>

<file path=ppt/theme/theme1.xml><?xml version="1.0" encoding="utf-8"?>
<a:theme xmlns:a="http://schemas.openxmlformats.org/drawingml/2006/main" name="D49">
  <a:themeElements>
    <a:clrScheme name="District 49 Color Theme 1">
      <a:dk1>
        <a:srgbClr val="0F592C"/>
      </a:dk1>
      <a:lt1>
        <a:sysClr val="window" lastClr="FFFFFF"/>
      </a:lt1>
      <a:dk2>
        <a:srgbClr val="0F592C"/>
      </a:dk2>
      <a:lt2>
        <a:srgbClr val="EEEEEE"/>
      </a:lt2>
      <a:accent1>
        <a:srgbClr val="A84E1A"/>
      </a:accent1>
      <a:accent2>
        <a:srgbClr val="D69552"/>
      </a:accent2>
      <a:accent3>
        <a:srgbClr val="4B8336"/>
      </a:accent3>
      <a:accent4>
        <a:srgbClr val="CCCCCC"/>
      </a:accent4>
      <a:accent5>
        <a:srgbClr val="4BACC6"/>
      </a:accent5>
      <a:accent6>
        <a:srgbClr val="AA2227"/>
      </a:accent6>
      <a:hlink>
        <a:srgbClr val="3B1C54"/>
      </a:hlink>
      <a:folHlink>
        <a:srgbClr val="D8984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49" id="{E680C0B7-A588-014A-B1A6-EC39F438F6F1}" vid="{F5B9D2C5-E701-2F43-AD72-3D1BAA64F4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D49</Template>
  <TotalTime>474</TotalTime>
  <Words>379</Words>
  <Application>Microsoft Macintosh PowerPoint</Application>
  <PresentationFormat>On-screen Show (4:3)</PresentationFormat>
  <Paragraphs>113</Paragraphs>
  <Slides>17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Garamond</vt:lpstr>
      <vt:lpstr>D49</vt:lpstr>
      <vt:lpstr>RP: How Do I Teach Thee? Let Me Count the Ways… Classroom, Online, Blended!  The need for a flipped classroom</vt:lpstr>
      <vt:lpstr>PowerPoint Presentation</vt:lpstr>
      <vt:lpstr>PowerPoint Presentation</vt:lpstr>
      <vt:lpstr>Overview of BRIGHT</vt:lpstr>
      <vt:lpstr>Where is District 49?</vt:lpstr>
      <vt:lpstr>D49 Demographics</vt:lpstr>
      <vt:lpstr>D49 Leadership</vt:lpstr>
      <vt:lpstr>Challenges</vt:lpstr>
      <vt:lpstr>Traditional</vt:lpstr>
      <vt:lpstr>Blended</vt:lpstr>
      <vt:lpstr>PowerPoint Presentation</vt:lpstr>
      <vt:lpstr>PowerPoint Presentation</vt:lpstr>
      <vt:lpstr>PowerPoint Presentation</vt:lpstr>
      <vt:lpstr>Online</vt:lpstr>
      <vt:lpstr>Professional Learning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RP: How Do I Teach Thee? Let Me Count the Ways… Classroom, Online, Blended!</dc:title>
  <dc:creator>Microsoft Office User</dc:creator>
  <cp:lastModifiedBy>Ben Wachtel</cp:lastModifiedBy>
  <cp:revision>54</cp:revision>
  <dcterms:created xsi:type="dcterms:W3CDTF">2017-09-21T16:05:00Z</dcterms:created>
  <dcterms:modified xsi:type="dcterms:W3CDTF">2019-09-04T16:31:33Z</dcterms:modified>
</cp:coreProperties>
</file>