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handoutMasterIdLst>
    <p:handoutMasterId r:id="rId37"/>
  </p:handoutMasterIdLst>
  <p:sldIdLst>
    <p:sldId id="471" r:id="rId2"/>
    <p:sldId id="649" r:id="rId3"/>
    <p:sldId id="635" r:id="rId4"/>
    <p:sldId id="537" r:id="rId5"/>
    <p:sldId id="654" r:id="rId6"/>
    <p:sldId id="655" r:id="rId7"/>
    <p:sldId id="643" r:id="rId8"/>
    <p:sldId id="644" r:id="rId9"/>
    <p:sldId id="646" r:id="rId10"/>
    <p:sldId id="653" r:id="rId11"/>
    <p:sldId id="627" r:id="rId12"/>
    <p:sldId id="292" r:id="rId13"/>
    <p:sldId id="352" r:id="rId14"/>
    <p:sldId id="274" r:id="rId15"/>
    <p:sldId id="339" r:id="rId16"/>
    <p:sldId id="645" r:id="rId17"/>
    <p:sldId id="628" r:id="rId18"/>
    <p:sldId id="343" r:id="rId19"/>
    <p:sldId id="462" r:id="rId20"/>
    <p:sldId id="658" r:id="rId21"/>
    <p:sldId id="638" r:id="rId22"/>
    <p:sldId id="355" r:id="rId23"/>
    <p:sldId id="636" r:id="rId24"/>
    <p:sldId id="363" r:id="rId25"/>
    <p:sldId id="637" r:id="rId26"/>
    <p:sldId id="338" r:id="rId27"/>
    <p:sldId id="342" r:id="rId28"/>
    <p:sldId id="341" r:id="rId29"/>
    <p:sldId id="633" r:id="rId30"/>
    <p:sldId id="652" r:id="rId31"/>
    <p:sldId id="640" r:id="rId32"/>
    <p:sldId id="648" r:id="rId33"/>
    <p:sldId id="461" r:id="rId34"/>
    <p:sldId id="657"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 Dalton" initials="ND" lastIdx="2" clrIdx="0">
    <p:extLst>
      <p:ext uri="{19B8F6BF-5375-455C-9EA6-DF929625EA0E}">
        <p15:presenceInfo xmlns:p15="http://schemas.microsoft.com/office/powerpoint/2012/main" userId="Nick Dalt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2F32"/>
    <a:srgbClr val="397E58"/>
    <a:srgbClr val="6E5E52"/>
    <a:srgbClr val="BB823F"/>
    <a:srgbClr val="8C8778"/>
    <a:srgbClr val="F79B2E"/>
    <a:srgbClr val="BABE8F"/>
    <a:srgbClr val="E6B10E"/>
    <a:srgbClr val="5EA5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78" autoAdjust="0"/>
    <p:restoredTop sz="94694"/>
  </p:normalViewPr>
  <p:slideViewPr>
    <p:cSldViewPr snapToGrid="0">
      <p:cViewPr varScale="1">
        <p:scale>
          <a:sx n="121" d="100"/>
          <a:sy n="121" d="100"/>
        </p:scale>
        <p:origin x="1568"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0-25T10:41:51.554" idx="2">
    <p:pos x="10" y="10"/>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7AB5AB-C8C8-47A3-BF2E-11E841080B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Proprietary and Confidential │ © Hanna Institute. All Rights Reserved.</a:t>
            </a:r>
          </a:p>
        </p:txBody>
      </p:sp>
      <p:sp>
        <p:nvSpPr>
          <p:cNvPr id="3" name="Date Placeholder 2">
            <a:extLst>
              <a:ext uri="{FF2B5EF4-FFF2-40B4-BE49-F238E27FC236}">
                <a16:creationId xmlns:a16="http://schemas.microsoft.com/office/drawing/2014/main" id="{478E8981-1C0B-4A7C-81B6-8FE74E24A3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5C084F-B080-49FA-ABB1-771152EB9807}" type="datetimeFigureOut">
              <a:rPr lang="en-US" smtClean="0"/>
              <a:t>9/4/19</a:t>
            </a:fld>
            <a:endParaRPr lang="en-US"/>
          </a:p>
        </p:txBody>
      </p:sp>
      <p:sp>
        <p:nvSpPr>
          <p:cNvPr id="4" name="Footer Placeholder 3">
            <a:extLst>
              <a:ext uri="{FF2B5EF4-FFF2-40B4-BE49-F238E27FC236}">
                <a16:creationId xmlns:a16="http://schemas.microsoft.com/office/drawing/2014/main" id="{6F84066E-3938-4362-8002-B48947802E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5233B8-4000-4885-B15C-EC8C40B77B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2C5157-F348-4FA8-8ABC-874AAB6CFCEB}" type="slidenum">
              <a:rPr lang="en-US" smtClean="0"/>
              <a:t>‹#›</a:t>
            </a:fld>
            <a:endParaRPr lang="en-US"/>
          </a:p>
        </p:txBody>
      </p:sp>
    </p:spTree>
    <p:extLst>
      <p:ext uri="{BB962C8B-B14F-4D97-AF65-F5344CB8AC3E}">
        <p14:creationId xmlns:p14="http://schemas.microsoft.com/office/powerpoint/2010/main" val="66647241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Proprietary and Confidential │ © Hanna Institute. All Rights Reserved.</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F0DF4E-5D65-44CE-B911-71FD60F02C5E}" type="datetimeFigureOut">
              <a:rPr lang="en-US" smtClean="0"/>
              <a:pPr/>
              <a:t>9/4/19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5F9200-0526-4AD5-87A9-DB13332CFC3C}" type="slidenum">
              <a:rPr lang="en-US" smtClean="0"/>
              <a:pPr/>
              <a:t>‹#›</a:t>
            </a:fld>
            <a:endParaRPr lang="en-US"/>
          </a:p>
        </p:txBody>
      </p:sp>
    </p:spTree>
    <p:extLst>
      <p:ext uri="{BB962C8B-B14F-4D97-AF65-F5344CB8AC3E}">
        <p14:creationId xmlns:p14="http://schemas.microsoft.com/office/powerpoint/2010/main" val="191561016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5DC2768A-70C6-4FF6-A622-415B05D67EEA}"/>
              </a:ext>
            </a:extLst>
          </p:cNvPr>
          <p:cNvSpPr>
            <a:spLocks noGrp="1" noRot="1" noChangeAspect="1" noChangeArrowheads="1" noTextEdit="1"/>
          </p:cNvSpPr>
          <p:nvPr>
            <p:ph type="sldImg"/>
          </p:nvPr>
        </p:nvSpPr>
        <p:spPr bwMode="auto">
          <a:xfrm>
            <a:off x="1133475" y="685800"/>
            <a:ext cx="4533900" cy="3400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a:extLst>
              <a:ext uri="{FF2B5EF4-FFF2-40B4-BE49-F238E27FC236}">
                <a16:creationId xmlns:a16="http://schemas.microsoft.com/office/drawing/2014/main" id="{EAC8E3C1-2D53-478E-8553-85C20BD5E4CB}"/>
              </a:ext>
            </a:extLst>
          </p:cNvPr>
          <p:cNvSpPr>
            <a:spLocks noGrp="1" noChangeArrowheads="1"/>
          </p:cNvSpPr>
          <p:nvPr>
            <p:ph type="body" idx="1"/>
          </p:nvPr>
        </p:nvSpPr>
        <p:spPr bwMode="auto">
          <a:xfrm>
            <a:off x="906463" y="4316413"/>
            <a:ext cx="4986337" cy="408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86" tIns="45744" rIns="91486" bIns="45744" numCol="1" anchor="t" anchorCtr="0" compatLnSpc="1">
            <a:prstTxWarp prst="textNoShape">
              <a:avLst/>
            </a:prstTxWarp>
          </a:bodyPr>
          <a:lstStyle/>
          <a:p>
            <a:r>
              <a:rPr lang="en-US" altLang="en-US">
                <a:cs typeface="Times New Roman" panose="02020603050405020304" pitchFamily="18" charset="0"/>
              </a:rPr>
              <a:t>Detailed analysis of the patterns of nerve connection that form from birth to age 14 have been carried out.  This slide which comes from the work of Huttenlocher shows the connections amongst the neurons at birth is not intense but that by the age of 6 the connection density is considerable.  By the age of 14, the connection pattern is still greater than at birth but is less intense. The weak pathways have been cut out.  This process is referred to as the wiring and sculpting of the brain.  The wiring of neurons in the brain is hugely influenced by stimulation and the use of these neuron pathways. Thus, as you age, pathways that are not intensely used will disappear.  What this evidence does show you is that the early period of life has a significant effect on the wiring and sculpting of the brain.</a:t>
            </a:r>
          </a:p>
          <a:p>
            <a:endParaRPr lang="en-US" altLang="en-US"/>
          </a:p>
        </p:txBody>
      </p:sp>
      <p:sp>
        <p:nvSpPr>
          <p:cNvPr id="2" name="Header Placeholder 1">
            <a:extLst>
              <a:ext uri="{FF2B5EF4-FFF2-40B4-BE49-F238E27FC236}">
                <a16:creationId xmlns:a16="http://schemas.microsoft.com/office/drawing/2014/main" id="{33055C91-3CC6-45C7-953A-8C5E650D6F18}"/>
              </a:ext>
            </a:extLst>
          </p:cNvPr>
          <p:cNvSpPr>
            <a:spLocks noGrp="1"/>
          </p:cNvSpPr>
          <p:nvPr>
            <p:ph type="hdr" sz="quarter" idx="10"/>
          </p:nvPr>
        </p:nvSpPr>
        <p:spPr/>
        <p:txBody>
          <a:bodyPr/>
          <a:lstStyle/>
          <a:p>
            <a:r>
              <a:rPr lang="en-US"/>
              <a:t>Proprietary and Confidential │ © Hanna Institute. All Rights Reserved.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E49107C1-031A-4AB4-8A60-EDC6839099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a:extLst>
              <a:ext uri="{FF2B5EF4-FFF2-40B4-BE49-F238E27FC236}">
                <a16:creationId xmlns:a16="http://schemas.microsoft.com/office/drawing/2014/main" id="{30F6CB1C-FEDD-5D4B-B2A0-A56D6466837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a:defRPr/>
            </a:pPr>
            <a:r>
              <a:rPr lang="en-US" altLang="en-US" b="1" u="sng" dirty="0">
                <a:solidFill>
                  <a:srgbClr val="C00000"/>
                </a:solidFill>
              </a:rPr>
              <a:t>Key Points</a:t>
            </a:r>
          </a:p>
          <a:p>
            <a:pPr marL="170181" indent="-170181">
              <a:buFont typeface="Arial" panose="020B0604020202020204" pitchFamily="34" charset="0"/>
              <a:buChar char="•"/>
              <a:defRPr/>
            </a:pPr>
            <a:r>
              <a:rPr lang="en-US" altLang="en-US" dirty="0">
                <a:solidFill>
                  <a:srgbClr val="C00000"/>
                </a:solidFill>
              </a:rPr>
              <a:t>TIC practice has been studying the science of early intervention now for 20 years-the big question has been</a:t>
            </a:r>
            <a:r>
              <a:rPr lang="en-US" altLang="en-US" b="1" dirty="0">
                <a:solidFill>
                  <a:srgbClr val="C00000"/>
                </a:solidFill>
              </a:rPr>
              <a:t>: </a:t>
            </a:r>
            <a:r>
              <a:rPr lang="en-US" altLang="en-US" dirty="0">
                <a:solidFill>
                  <a:srgbClr val="C00000"/>
                </a:solidFill>
              </a:rPr>
              <a:t>do we even need early intervention or “will time heal all wounds” and “this too shall pass” and ”well if </a:t>
            </a:r>
            <a:r>
              <a:rPr lang="en-US" altLang="en-US" i="1" dirty="0">
                <a:solidFill>
                  <a:srgbClr val="C00000"/>
                </a:solidFill>
              </a:rPr>
              <a:t>they</a:t>
            </a:r>
            <a:r>
              <a:rPr lang="en-US" altLang="en-US" dirty="0">
                <a:solidFill>
                  <a:srgbClr val="C00000"/>
                </a:solidFill>
              </a:rPr>
              <a:t> had more character and strength they could get over what has happened to them”.</a:t>
            </a:r>
          </a:p>
          <a:p>
            <a:pPr marL="170181" indent="-170181">
              <a:buFont typeface="Arial" panose="020B0604020202020204" pitchFamily="34" charset="0"/>
              <a:buChar char="•"/>
              <a:defRPr/>
            </a:pPr>
            <a:r>
              <a:rPr lang="en-US" altLang="en-US" dirty="0">
                <a:solidFill>
                  <a:srgbClr val="C00000"/>
                </a:solidFill>
              </a:rPr>
              <a:t>It turns out that early intervention-before-during-and after trauma is essential to healing and recovery BUT-you have to have a plan and a carefully designed evidence-based structure when you conduct early intervention</a:t>
            </a:r>
          </a:p>
          <a:p>
            <a:pPr marL="170181" indent="-170181">
              <a:buFont typeface="Arial" panose="020B0604020202020204" pitchFamily="34" charset="0"/>
              <a:buChar char="•"/>
              <a:defRPr/>
            </a:pPr>
            <a:r>
              <a:rPr lang="en-US" altLang="en-US" dirty="0">
                <a:solidFill>
                  <a:srgbClr val="C00000"/>
                </a:solidFill>
              </a:rPr>
              <a:t>The primary early intervention principles required must </a:t>
            </a:r>
            <a:r>
              <a:rPr lang="en-US" altLang="en-US" i="1" dirty="0">
                <a:solidFill>
                  <a:srgbClr val="C00000"/>
                </a:solidFill>
              </a:rPr>
              <a:t>be built </a:t>
            </a:r>
            <a:r>
              <a:rPr lang="en-US" altLang="en-US" dirty="0">
                <a:solidFill>
                  <a:srgbClr val="C00000"/>
                </a:solidFill>
              </a:rPr>
              <a:t>in sequence starting with </a:t>
            </a:r>
            <a:r>
              <a:rPr lang="en-US" altLang="en-US" b="1" dirty="0">
                <a:solidFill>
                  <a:srgbClr val="C00000"/>
                </a:solidFill>
              </a:rPr>
              <a:t>safety</a:t>
            </a:r>
            <a:r>
              <a:rPr lang="en-US" altLang="en-US" dirty="0">
                <a:solidFill>
                  <a:srgbClr val="C00000"/>
                </a:solidFill>
              </a:rPr>
              <a:t> which can induce </a:t>
            </a:r>
            <a:r>
              <a:rPr lang="en-US" altLang="en-US" b="1" dirty="0">
                <a:solidFill>
                  <a:srgbClr val="C00000"/>
                </a:solidFill>
              </a:rPr>
              <a:t>calming</a:t>
            </a:r>
            <a:r>
              <a:rPr lang="en-US" altLang="en-US" dirty="0">
                <a:solidFill>
                  <a:srgbClr val="C00000"/>
                </a:solidFill>
              </a:rPr>
              <a:t>. </a:t>
            </a:r>
          </a:p>
          <a:p>
            <a:pPr marL="170181" indent="-170181">
              <a:buFont typeface="Arial" panose="020B0604020202020204" pitchFamily="34" charset="0"/>
              <a:buChar char="•"/>
              <a:defRPr/>
            </a:pPr>
            <a:r>
              <a:rPr lang="en-US" altLang="en-US" dirty="0">
                <a:solidFill>
                  <a:srgbClr val="C00000"/>
                </a:solidFill>
              </a:rPr>
              <a:t>Once safety and calming are established </a:t>
            </a:r>
            <a:r>
              <a:rPr lang="en-US" altLang="en-US" b="1" dirty="0">
                <a:solidFill>
                  <a:srgbClr val="C00000"/>
                </a:solidFill>
              </a:rPr>
              <a:t>connectedness</a:t>
            </a:r>
            <a:r>
              <a:rPr lang="en-US" altLang="en-US" dirty="0">
                <a:solidFill>
                  <a:srgbClr val="C00000"/>
                </a:solidFill>
              </a:rPr>
              <a:t> can be fostered and maintained.</a:t>
            </a:r>
          </a:p>
          <a:p>
            <a:pPr marL="170181" indent="-170181">
              <a:buFont typeface="Arial" panose="020B0604020202020204" pitchFamily="34" charset="0"/>
              <a:buChar char="•"/>
              <a:defRPr/>
            </a:pPr>
            <a:r>
              <a:rPr lang="en-US" altLang="en-US" dirty="0">
                <a:solidFill>
                  <a:srgbClr val="C00000"/>
                </a:solidFill>
              </a:rPr>
              <a:t>Once there is a full sense of the interrelationship between </a:t>
            </a:r>
            <a:r>
              <a:rPr lang="en-US" altLang="en-US" b="1" dirty="0">
                <a:solidFill>
                  <a:srgbClr val="C00000"/>
                </a:solidFill>
              </a:rPr>
              <a:t>safety</a:t>
            </a:r>
            <a:r>
              <a:rPr lang="en-US" altLang="en-US" dirty="0">
                <a:solidFill>
                  <a:srgbClr val="C00000"/>
                </a:solidFill>
              </a:rPr>
              <a:t>, </a:t>
            </a:r>
            <a:r>
              <a:rPr lang="en-US" altLang="en-US" b="1" dirty="0">
                <a:solidFill>
                  <a:srgbClr val="C00000"/>
                </a:solidFill>
              </a:rPr>
              <a:t>calming, </a:t>
            </a:r>
            <a:r>
              <a:rPr lang="en-US" altLang="en-US" dirty="0">
                <a:solidFill>
                  <a:srgbClr val="C00000"/>
                </a:solidFill>
              </a:rPr>
              <a:t>and </a:t>
            </a:r>
            <a:r>
              <a:rPr lang="en-US" altLang="en-US" b="1" dirty="0">
                <a:solidFill>
                  <a:srgbClr val="C00000"/>
                </a:solidFill>
              </a:rPr>
              <a:t>connectedness </a:t>
            </a:r>
            <a:r>
              <a:rPr lang="en-US" altLang="en-US" dirty="0">
                <a:solidFill>
                  <a:srgbClr val="C00000"/>
                </a:solidFill>
              </a:rPr>
              <a:t>the client or group can begin to discover and explore their </a:t>
            </a:r>
            <a:r>
              <a:rPr lang="en-US" altLang="en-US" b="1" dirty="0">
                <a:solidFill>
                  <a:srgbClr val="C00000"/>
                </a:solidFill>
              </a:rPr>
              <a:t>self-efficacy</a:t>
            </a:r>
            <a:r>
              <a:rPr lang="en-US" altLang="en-US" dirty="0">
                <a:solidFill>
                  <a:srgbClr val="C00000"/>
                </a:solidFill>
              </a:rPr>
              <a:t> or their sense that they are considered masterful in the eyes of their peers.</a:t>
            </a:r>
          </a:p>
          <a:p>
            <a:pPr marL="170181" indent="-170181">
              <a:buFont typeface="Arial" panose="020B0604020202020204" pitchFamily="34" charset="0"/>
              <a:buChar char="•"/>
              <a:defRPr/>
            </a:pPr>
            <a:r>
              <a:rPr lang="en-US" altLang="en-US" dirty="0">
                <a:solidFill>
                  <a:srgbClr val="C00000"/>
                </a:solidFill>
              </a:rPr>
              <a:t>As </a:t>
            </a:r>
            <a:r>
              <a:rPr lang="en-US" altLang="en-US" b="1" dirty="0">
                <a:solidFill>
                  <a:srgbClr val="C00000"/>
                </a:solidFill>
              </a:rPr>
              <a:t>self-efficacy</a:t>
            </a:r>
            <a:r>
              <a:rPr lang="en-US" altLang="en-US" dirty="0">
                <a:solidFill>
                  <a:srgbClr val="C00000"/>
                </a:solidFill>
              </a:rPr>
              <a:t> is deepened the client or group can begin to sense a future or develop future orientation which allows them to experience hope, even in the face of further stressors, as long as the </a:t>
            </a:r>
            <a:r>
              <a:rPr lang="en-US" altLang="en-US" b="1" dirty="0">
                <a:solidFill>
                  <a:srgbClr val="C00000"/>
                </a:solidFill>
              </a:rPr>
              <a:t>safety-calming-connectedness </a:t>
            </a:r>
            <a:r>
              <a:rPr lang="en-US" altLang="en-US" dirty="0">
                <a:solidFill>
                  <a:srgbClr val="C00000"/>
                </a:solidFill>
              </a:rPr>
              <a:t>is maintained. </a:t>
            </a:r>
          </a:p>
          <a:p>
            <a:pPr marL="170181" indent="-170181">
              <a:buFont typeface="Arial" panose="020B0604020202020204" pitchFamily="34" charset="0"/>
              <a:buChar char="•"/>
              <a:defRPr/>
            </a:pPr>
            <a:r>
              <a:rPr lang="en-US" altLang="en-US" b="1" dirty="0">
                <a:solidFill>
                  <a:srgbClr val="C00000"/>
                </a:solidFill>
              </a:rPr>
              <a:t>process can lead to positive behavioral change which can support pro-social development and attachment.</a:t>
            </a:r>
          </a:p>
          <a:p>
            <a:pPr marL="170181" indent="-170181">
              <a:buFont typeface="Arial" panose="020B0604020202020204" pitchFamily="34" charset="0"/>
              <a:buChar char="•"/>
              <a:defRPr/>
            </a:pPr>
            <a:endParaRPr lang="en-US" altLang="en-US" dirty="0">
              <a:solidFill>
                <a:srgbClr val="C00000"/>
              </a:solidFill>
            </a:endParaRPr>
          </a:p>
          <a:p>
            <a:pPr>
              <a:defRPr/>
            </a:pPr>
            <a:endParaRPr lang="en-US" altLang="en-US" dirty="0">
              <a:solidFill>
                <a:srgbClr val="C00000"/>
              </a:solidFill>
            </a:endParaRPr>
          </a:p>
          <a:p>
            <a:pPr>
              <a:defRPr/>
            </a:pPr>
            <a:r>
              <a:rPr lang="en-US" altLang="en-US" b="1" u="sng" dirty="0">
                <a:solidFill>
                  <a:srgbClr val="C00000"/>
                </a:solidFill>
              </a:rPr>
              <a:t>Lead Trainer Prompts</a:t>
            </a:r>
          </a:p>
          <a:p>
            <a:pPr marL="170181" indent="-170181">
              <a:buFont typeface="Arial" panose="020B0604020202020204" pitchFamily="34" charset="0"/>
              <a:buChar char="•"/>
              <a:defRPr/>
            </a:pPr>
            <a:r>
              <a:rPr lang="en-US" altLang="en-US" dirty="0"/>
              <a:t> Tell story (example) like “The Bowling Alley” </a:t>
            </a:r>
          </a:p>
          <a:p>
            <a:pPr marL="170181" indent="-170181">
              <a:buFont typeface="Arial" panose="020B0604020202020204" pitchFamily="34" charset="0"/>
              <a:buChar char="•"/>
              <a:defRPr/>
            </a:pPr>
            <a:r>
              <a:rPr lang="en-US" altLang="en-US" dirty="0"/>
              <a:t> </a:t>
            </a:r>
          </a:p>
          <a:p>
            <a:pPr marL="170181" indent="-170181">
              <a:buFont typeface="Arial" panose="020B0604020202020204" pitchFamily="34" charset="0"/>
              <a:buChar char="•"/>
              <a:defRPr/>
            </a:pPr>
            <a:endParaRPr lang="en-US" altLang="en-US" dirty="0"/>
          </a:p>
          <a:p>
            <a:pPr>
              <a:defRPr/>
            </a:pPr>
            <a:r>
              <a:rPr lang="en-US" altLang="en-US" b="1" u="sng" dirty="0">
                <a:solidFill>
                  <a:srgbClr val="C00000"/>
                </a:solidFill>
              </a:rPr>
              <a:t>Lead Trainer Notes</a:t>
            </a:r>
          </a:p>
          <a:p>
            <a:pPr marL="170181" indent="-170181">
              <a:buFont typeface="Arial" panose="020B0604020202020204" pitchFamily="34" charset="0"/>
              <a:buChar char="•"/>
              <a:defRPr/>
            </a:pPr>
            <a:r>
              <a:rPr lang="en-US" altLang="en-US" i="1" dirty="0"/>
              <a:t>Self efficacy is self master with my peers.  But the key to that is non-verbal communication, which is 60-90% of how we communicate. </a:t>
            </a:r>
          </a:p>
          <a:p>
            <a:pPr>
              <a:defRPr/>
            </a:pPr>
            <a:endParaRPr lang="en-US" altLang="en-US" dirty="0"/>
          </a:p>
        </p:txBody>
      </p:sp>
      <p:sp>
        <p:nvSpPr>
          <p:cNvPr id="2" name="Header Placeholder 1">
            <a:extLst>
              <a:ext uri="{FF2B5EF4-FFF2-40B4-BE49-F238E27FC236}">
                <a16:creationId xmlns:a16="http://schemas.microsoft.com/office/drawing/2014/main" id="{04C43FE9-C898-4536-A2DC-1B020D1100A1}"/>
              </a:ext>
            </a:extLst>
          </p:cNvPr>
          <p:cNvSpPr>
            <a:spLocks noGrp="1"/>
          </p:cNvSpPr>
          <p:nvPr>
            <p:ph type="hdr" sz="quarter" idx="10"/>
          </p:nvPr>
        </p:nvSpPr>
        <p:spPr/>
        <p:txBody>
          <a:bodyPr/>
          <a:lstStyle/>
          <a:p>
            <a:r>
              <a:rPr lang="en-US"/>
              <a:t>Proprietary and Confidential │ © Hanna Institute. All Rights Reserved.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C3F2C91C-3D76-44DD-B405-A59A1580B7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CEEE85EC-2D38-5C4C-AD2D-D0E1FDA519E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a:defRPr/>
            </a:pPr>
            <a:r>
              <a:rPr lang="en-US" altLang="en-US" b="1" u="sng" dirty="0">
                <a:solidFill>
                  <a:srgbClr val="C00000"/>
                </a:solidFill>
              </a:rPr>
              <a:t>Key Points</a:t>
            </a:r>
          </a:p>
          <a:p>
            <a:pPr marL="170181" indent="-170181">
              <a:buFont typeface="Arial" panose="020B0604020202020204" pitchFamily="34" charset="0"/>
              <a:buChar char="•"/>
              <a:defRPr/>
            </a:pPr>
            <a:r>
              <a:rPr lang="en-US" altLang="en-US" sz="2200" dirty="0"/>
              <a:t>In order to reduce the impact of toxic stress </a:t>
            </a:r>
            <a:r>
              <a:rPr lang="en-US" altLang="en-US" sz="2200" b="1" dirty="0"/>
              <a:t>TIC uses new research about the brain and the mind-body connection to develop successful treatment interventions</a:t>
            </a:r>
          </a:p>
          <a:p>
            <a:pPr marL="170181" indent="-170181">
              <a:buFont typeface="Arial" panose="020B0604020202020204" pitchFamily="34" charset="0"/>
              <a:buChar char="•"/>
              <a:defRPr/>
            </a:pPr>
            <a:r>
              <a:rPr lang="en-US" altLang="en-US" sz="2200" b="1" dirty="0"/>
              <a:t>George Bush declared the 90’s the decade of the brain </a:t>
            </a:r>
            <a:r>
              <a:rPr lang="en-US" altLang="en-US" sz="2200" dirty="0"/>
              <a:t>which allowed massive funding for brain research- which includes fMRI, pet scans, and more. (fMRI is able in real time to see blood flow change as their narrative was shared)</a:t>
            </a:r>
          </a:p>
          <a:p>
            <a:pPr marL="170181" indent="-170181">
              <a:buFont typeface="Arial" panose="020B0604020202020204" pitchFamily="34" charset="0"/>
              <a:buChar char="•"/>
              <a:defRPr/>
            </a:pPr>
            <a:r>
              <a:rPr lang="en-US" altLang="en-US" sz="2200" dirty="0"/>
              <a:t>Point out that </a:t>
            </a:r>
            <a:r>
              <a:rPr lang="en-US" altLang="en-US" sz="2200" b="1" dirty="0"/>
              <a:t>The brain functions at its highest level when there is fully integrated blood flow </a:t>
            </a:r>
            <a:r>
              <a:rPr lang="en-US" altLang="en-US" sz="2200" dirty="0"/>
              <a:t>–which means equal flow: right to left; front to back; and top to bottom</a:t>
            </a:r>
          </a:p>
          <a:p>
            <a:pPr marL="170181" indent="-170181">
              <a:buFont typeface="Arial" panose="020B0604020202020204" pitchFamily="34" charset="0"/>
              <a:buChar char="•"/>
              <a:defRPr/>
            </a:pPr>
            <a:r>
              <a:rPr lang="en-US" altLang="en-US" sz="2200" b="1" dirty="0"/>
              <a:t>Trauma exposure activates fear and threat systems </a:t>
            </a:r>
            <a:r>
              <a:rPr lang="en-US" altLang="en-US" sz="2200" dirty="0">
                <a:solidFill>
                  <a:srgbClr val="FF0000"/>
                </a:solidFill>
              </a:rPr>
              <a:t>which recruits blood away from the front and left sides of the brain increasing flow into the </a:t>
            </a:r>
            <a:r>
              <a:rPr lang="en-US" altLang="en-US" sz="2200" b="1" dirty="0"/>
              <a:t>rear right quadrant of the brain in preparation for survival (hind brain – limbic system {combo of emotional and memory centers}{amygdala is a part of this}) – HAVE ANY OF YOU EVER BEEN IN AN ARGUMENT? (F word) Its not just words, its posture, vocal tone, facial expression, </a:t>
            </a:r>
            <a:r>
              <a:rPr lang="en-US" altLang="en-US" sz="2200" b="1" dirty="0" err="1"/>
              <a:t>etc</a:t>
            </a:r>
            <a:r>
              <a:rPr lang="en-US" altLang="en-US" sz="2200" b="1" dirty="0"/>
              <a:t>…</a:t>
            </a:r>
          </a:p>
          <a:p>
            <a:pPr marL="170181" indent="-170181">
              <a:buFont typeface="Arial" panose="020B0604020202020204" pitchFamily="34" charset="0"/>
              <a:buChar char="•"/>
              <a:defRPr/>
            </a:pPr>
            <a:r>
              <a:rPr lang="en-US" altLang="en-US" sz="2200" dirty="0"/>
              <a:t>Therefore, </a:t>
            </a:r>
            <a:r>
              <a:rPr lang="en-US" altLang="en-US" sz="2200" b="1" dirty="0"/>
              <a:t>blood flow integration decreases-in the service of survival-which </a:t>
            </a:r>
            <a:r>
              <a:rPr lang="en-US" altLang="en-US" sz="2200" dirty="0">
                <a:solidFill>
                  <a:srgbClr val="FF0000"/>
                </a:solidFill>
              </a:rPr>
              <a:t>deactivates the areas of the brain we use for communication, planning, organizing, problem solving and calming (L WORDS)</a:t>
            </a:r>
          </a:p>
          <a:p>
            <a:pPr marL="170181" indent="-170181">
              <a:buFont typeface="Arial" panose="020B0604020202020204" pitchFamily="34" charset="0"/>
              <a:buChar char="•"/>
              <a:defRPr/>
            </a:pPr>
            <a:r>
              <a:rPr lang="en-US" altLang="en-US" sz="2200" dirty="0"/>
              <a:t>TIC approaches &amp; TIC interventions reestablish integrated blood flow so the survivor brain can regain access to communication and future orientation and reconnect with significant attachments</a:t>
            </a:r>
          </a:p>
          <a:p>
            <a:pPr marL="623998" lvl="1" indent="-170181">
              <a:buFont typeface="Arial" panose="020B0604020202020204" pitchFamily="34" charset="0"/>
              <a:buChar char="•"/>
              <a:defRPr/>
            </a:pPr>
            <a:r>
              <a:rPr lang="en-US" altLang="en-US" sz="1900" dirty="0"/>
              <a:t>10 minutes later I think OH YEAH I SHOULD HAVE SAID THIS…oh I would have gotten them if I said this</a:t>
            </a:r>
          </a:p>
          <a:p>
            <a:pPr>
              <a:defRPr/>
            </a:pPr>
            <a:r>
              <a:rPr lang="en-US" altLang="en-US" dirty="0">
                <a:solidFill>
                  <a:srgbClr val="C00000"/>
                </a:solidFill>
              </a:rPr>
              <a:t>	</a:t>
            </a:r>
          </a:p>
          <a:p>
            <a:pPr>
              <a:defRPr/>
            </a:pPr>
            <a:r>
              <a:rPr lang="en-US" altLang="en-US" b="1" u="sng" dirty="0">
                <a:solidFill>
                  <a:srgbClr val="C00000"/>
                </a:solidFill>
              </a:rPr>
              <a:t>Lead Trainer Prompts</a:t>
            </a:r>
          </a:p>
          <a:p>
            <a:pPr marL="170181" indent="-170181">
              <a:buFont typeface="Arial" panose="020B0604020202020204" pitchFamily="34" charset="0"/>
              <a:buChar char="•"/>
              <a:defRPr/>
            </a:pPr>
            <a:r>
              <a:rPr lang="en-US" altLang="en-US" dirty="0"/>
              <a:t> The brain decompartmentalizes under the stress of a threat response….when you feel under fire how many words do you remember?</a:t>
            </a:r>
          </a:p>
          <a:p>
            <a:pPr marL="623998" lvl="1" indent="-170181">
              <a:buFont typeface="Arial" panose="020B0604020202020204" pitchFamily="34" charset="0"/>
              <a:buChar char="•"/>
              <a:defRPr/>
            </a:pPr>
            <a:r>
              <a:rPr lang="en-US" altLang="en-US" dirty="0"/>
              <a:t>F words are anecdotal evidence</a:t>
            </a:r>
          </a:p>
          <a:p>
            <a:pPr marL="623998" lvl="1" indent="-170181">
              <a:buFont typeface="Arial" panose="020B0604020202020204" pitchFamily="34" charset="0"/>
              <a:buChar char="•"/>
              <a:defRPr/>
            </a:pPr>
            <a:r>
              <a:rPr lang="en-US" altLang="en-US" dirty="0"/>
              <a:t>L words – lists, logic, language, linear memory, and the biggest one LISTENING</a:t>
            </a:r>
          </a:p>
          <a:p>
            <a:pPr marL="170181" indent="-170181">
              <a:buFont typeface="Arial" panose="020B0604020202020204" pitchFamily="34" charset="0"/>
              <a:buChar char="•"/>
              <a:defRPr/>
            </a:pPr>
            <a:endParaRPr lang="en-US" altLang="en-US" dirty="0"/>
          </a:p>
          <a:p>
            <a:pPr>
              <a:defRPr/>
            </a:pPr>
            <a:r>
              <a:rPr lang="en-US" altLang="en-US" b="1" u="sng" dirty="0">
                <a:solidFill>
                  <a:srgbClr val="C00000"/>
                </a:solidFill>
              </a:rPr>
              <a:t>Lead Trainer Notes</a:t>
            </a:r>
          </a:p>
          <a:p>
            <a:pPr>
              <a:defRPr/>
            </a:pPr>
            <a:r>
              <a:rPr lang="en-US" altLang="en-US" dirty="0">
                <a:solidFill>
                  <a:srgbClr val="C00000"/>
                </a:solidFill>
              </a:rPr>
              <a:t>Potential for empathy to help co-regulate – first thing that an infant gets</a:t>
            </a:r>
          </a:p>
        </p:txBody>
      </p:sp>
      <p:sp>
        <p:nvSpPr>
          <p:cNvPr id="51204" name="Slide Number Placeholder 3">
            <a:extLst>
              <a:ext uri="{FF2B5EF4-FFF2-40B4-BE49-F238E27FC236}">
                <a16:creationId xmlns:a16="http://schemas.microsoft.com/office/drawing/2014/main" id="{3131B3AD-5B0D-4D2E-BC44-A2100DB8B1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4113" indent="-228600">
              <a:defRPr>
                <a:solidFill>
                  <a:schemeClr val="tx1"/>
                </a:solidFill>
                <a:latin typeface="Arial" panose="020B0604020202020204" pitchFamily="34" charset="0"/>
                <a:ea typeface="MS PGothic" panose="020B0600070205080204" pitchFamily="34" charset="-128"/>
              </a:defRPr>
            </a:lvl3pPr>
            <a:lvl4pPr marL="1617663" indent="-228600">
              <a:defRPr>
                <a:solidFill>
                  <a:schemeClr val="tx1"/>
                </a:solidFill>
                <a:latin typeface="Arial" panose="020B0604020202020204" pitchFamily="34" charset="0"/>
                <a:ea typeface="MS PGothic" panose="020B0600070205080204" pitchFamily="34" charset="-128"/>
              </a:defRPr>
            </a:lvl4pPr>
            <a:lvl5pPr marL="2079625" indent="-228600">
              <a:defRPr>
                <a:solidFill>
                  <a:schemeClr val="tx1"/>
                </a:solidFill>
                <a:latin typeface="Arial" panose="020B0604020202020204" pitchFamily="34" charset="0"/>
                <a:ea typeface="MS PGothic" panose="020B0600070205080204" pitchFamily="34" charset="-128"/>
              </a:defRPr>
            </a:lvl5pPr>
            <a:lvl6pPr marL="2536825"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4025"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51225"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8425"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7F5EB32-9EA0-4E6B-A0E8-D2769DAF1746}" type="slidenum">
              <a:rPr lang="en-US" altLang="en-US" smtClean="0"/>
              <a:pPr/>
              <a:t>14</a:t>
            </a:fld>
            <a:endParaRPr lang="en-US" altLang="en-US"/>
          </a:p>
        </p:txBody>
      </p:sp>
      <p:sp>
        <p:nvSpPr>
          <p:cNvPr id="2" name="Header Placeholder 1">
            <a:extLst>
              <a:ext uri="{FF2B5EF4-FFF2-40B4-BE49-F238E27FC236}">
                <a16:creationId xmlns:a16="http://schemas.microsoft.com/office/drawing/2014/main" id="{7B7B687B-76E2-47E2-9EC7-4E670C05B642}"/>
              </a:ext>
            </a:extLst>
          </p:cNvPr>
          <p:cNvSpPr>
            <a:spLocks noGrp="1"/>
          </p:cNvSpPr>
          <p:nvPr>
            <p:ph type="hdr" sz="quarter" idx="10"/>
          </p:nvPr>
        </p:nvSpPr>
        <p:spPr/>
        <p:txBody>
          <a:bodyPr/>
          <a:lstStyle/>
          <a:p>
            <a:r>
              <a:rPr lang="en-US"/>
              <a:t>Proprietary and Confidential │ © Hanna Institute. All Rights Reserved.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DDC1B6D-B87F-47B9-89ED-3008838489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26696BE-D1BF-994B-9B40-BDF1AF0213DD}"/>
              </a:ext>
            </a:extLst>
          </p:cNvPr>
          <p:cNvSpPr>
            <a:spLocks noGrp="1"/>
          </p:cNvSpPr>
          <p:nvPr>
            <p:ph type="body" idx="1"/>
          </p:nvPr>
        </p:nvSpPr>
        <p:spPr/>
        <p:txBody>
          <a:bodyPr>
            <a:normAutofit fontScale="92500" lnSpcReduction="20000"/>
          </a:bodyPr>
          <a:lstStyle/>
          <a:p>
            <a:pPr>
              <a:defRPr/>
            </a:pPr>
            <a:r>
              <a:rPr lang="en-US" altLang="en-US" b="1" u="sng" dirty="0">
                <a:solidFill>
                  <a:srgbClr val="C00000"/>
                </a:solidFill>
              </a:rPr>
              <a:t>Key Points (JUST GET THEM THINKING)</a:t>
            </a:r>
          </a:p>
          <a:p>
            <a:pPr marL="171450" indent="-171450">
              <a:buFont typeface="Arial" panose="020B0604020202020204" pitchFamily="34" charset="0"/>
              <a:buChar char="•"/>
              <a:defRPr/>
            </a:pPr>
            <a:r>
              <a:rPr lang="en-US" altLang="en-US" sz="1000" dirty="0"/>
              <a:t>Stress gets a bad rap. But there is no such thing as just “stress”. </a:t>
            </a:r>
          </a:p>
          <a:p>
            <a:pPr marL="171450" indent="-171450">
              <a:buFont typeface="Arial" panose="020B0604020202020204" pitchFamily="34" charset="0"/>
              <a:buChar char="•"/>
              <a:defRPr/>
            </a:pPr>
            <a:r>
              <a:rPr lang="en-US" altLang="en-US" sz="1000" dirty="0"/>
              <a:t>Stress can be experienced in numerous ways. There are stressors and stress response that are expressed along a continuum</a:t>
            </a:r>
            <a:endParaRPr lang="en-US" altLang="en-US" sz="1000" b="1" u="sng" dirty="0"/>
          </a:p>
          <a:p>
            <a:pPr marL="171450" indent="-171450">
              <a:buFont typeface="Arial" panose="020B0604020202020204" pitchFamily="34" charset="0"/>
              <a:buChar char="•"/>
              <a:defRPr/>
            </a:pPr>
            <a:r>
              <a:rPr lang="en-US" altLang="en-US" sz="1000" b="1" dirty="0"/>
              <a:t>We have survived by negotiating stressors and adapting our stress responses (ACEs)(we adapt or maladapt)</a:t>
            </a:r>
          </a:p>
          <a:p>
            <a:pPr marL="628650" lvl="1" indent="-171450">
              <a:buFont typeface="Arial" panose="020B0604020202020204" pitchFamily="34" charset="0"/>
              <a:buChar char="•"/>
              <a:defRPr/>
            </a:pPr>
            <a:r>
              <a:rPr lang="en-US" altLang="en-US" sz="1000" b="1" dirty="0"/>
              <a:t>By identifying and negotiating stressors and then adapting our stress response (INA second) {Example: learning to drive a car or learning math}</a:t>
            </a:r>
          </a:p>
          <a:p>
            <a:pPr marL="171450" indent="-171450">
              <a:buFont typeface="Arial" panose="020B0604020202020204" pitchFamily="34" charset="0"/>
              <a:buChar char="•"/>
              <a:defRPr/>
            </a:pPr>
            <a:r>
              <a:rPr lang="en-US" altLang="en-US" sz="1000" dirty="0"/>
              <a:t>Sequenced mild and moderate (positive and tolerable) stressors facilitate resiliency</a:t>
            </a:r>
          </a:p>
          <a:p>
            <a:pPr marL="171450" indent="-171450">
              <a:buFont typeface="Arial" panose="020B0604020202020204" pitchFamily="34" charset="0"/>
              <a:buChar char="•"/>
              <a:defRPr/>
            </a:pPr>
            <a:r>
              <a:rPr lang="en-US" altLang="en-US" sz="1000" b="1" dirty="0"/>
              <a:t>GO FROM STRESS TO DISTRESS </a:t>
            </a:r>
            <a:r>
              <a:rPr lang="en-US" altLang="en-US" sz="1000" dirty="0"/>
              <a:t>Repeated exposures to intense and toxic stressors create an overwhelming demand on the system that may result in allostasis (breakdown of your homeostasis system)</a:t>
            </a:r>
          </a:p>
          <a:p>
            <a:pPr marL="171450" indent="-171450">
              <a:buFont typeface="Arial" panose="020B0604020202020204" pitchFamily="34" charset="0"/>
              <a:buChar char="•"/>
              <a:defRPr/>
            </a:pPr>
            <a:r>
              <a:rPr lang="en-US" altLang="en-US" sz="1000" dirty="0"/>
              <a:t>ALLOSTATIS is the opposite of HOMEOSTATIS – you are now completely out of balance {learning how to drive with someone who is constantly harping on you…}</a:t>
            </a:r>
          </a:p>
          <a:p>
            <a:pPr marL="171450" indent="-171450">
              <a:buFont typeface="Arial" panose="020B0604020202020204" pitchFamily="34" charset="0"/>
              <a:buChar char="•"/>
              <a:defRPr/>
            </a:pPr>
            <a:r>
              <a:rPr lang="en-US" altLang="en-US" sz="1000" dirty="0"/>
              <a:t>Can somebody give me an example of </a:t>
            </a:r>
          </a:p>
          <a:p>
            <a:pPr marL="628650" lvl="1" indent="-171450">
              <a:buFont typeface="Arial" panose="020B0604020202020204" pitchFamily="34" charset="0"/>
              <a:buChar char="•"/>
              <a:defRPr/>
            </a:pPr>
            <a:r>
              <a:rPr lang="en-US" altLang="en-US" sz="1000" dirty="0"/>
              <a:t>positive stress? (Getting married…..the second time)</a:t>
            </a:r>
          </a:p>
          <a:p>
            <a:pPr marL="628650" lvl="1" indent="-171450">
              <a:buFont typeface="Arial" panose="020B0604020202020204" pitchFamily="34" charset="0"/>
              <a:buChar char="•"/>
              <a:defRPr/>
            </a:pPr>
            <a:r>
              <a:rPr lang="en-US" altLang="en-US" sz="1000" dirty="0"/>
              <a:t>Tolerable stress? (Going through the work day….booked or a little bit overbooked)</a:t>
            </a:r>
          </a:p>
          <a:p>
            <a:pPr marL="628650" lvl="1" indent="-171450">
              <a:buFont typeface="Arial" panose="020B0604020202020204" pitchFamily="34" charset="0"/>
              <a:buChar char="•"/>
              <a:defRPr/>
            </a:pPr>
            <a:r>
              <a:rPr lang="en-US" altLang="en-US" sz="1000" dirty="0"/>
              <a:t>Intense Distress (Visiting in-laws)</a:t>
            </a:r>
          </a:p>
          <a:p>
            <a:pPr marL="628650" lvl="1" indent="-171450">
              <a:buFont typeface="Arial" panose="020B0604020202020204" pitchFamily="34" charset="0"/>
              <a:buChar char="•"/>
              <a:defRPr/>
            </a:pPr>
            <a:r>
              <a:rPr lang="en-US" altLang="en-US" sz="1000" dirty="0"/>
              <a:t>Toxic Distress (Prolonged….sleep deprivation, irritability, isolation from friends, ongoing headaches)</a:t>
            </a:r>
          </a:p>
          <a:p>
            <a:pPr marL="628650" lvl="1" indent="-171450">
              <a:buFont typeface="Arial" panose="020B0604020202020204" pitchFamily="34" charset="0"/>
              <a:buChar char="•"/>
              <a:defRPr/>
            </a:pPr>
            <a:r>
              <a:rPr lang="en-US" altLang="en-US" sz="1000" dirty="0"/>
              <a:t>Allostatic Load (imagine a bridge made out of bamboo…pile bricks on) </a:t>
            </a:r>
          </a:p>
          <a:p>
            <a:pPr marL="628650" lvl="1" indent="-171450">
              <a:buFont typeface="Arial" panose="020B0604020202020204" pitchFamily="34" charset="0"/>
              <a:buChar char="•"/>
              <a:defRPr/>
            </a:pPr>
            <a:endParaRPr lang="en-US" altLang="en-US" dirty="0"/>
          </a:p>
          <a:p>
            <a:pPr>
              <a:defRPr/>
            </a:pPr>
            <a:endParaRPr lang="en-US" altLang="en-US" dirty="0">
              <a:solidFill>
                <a:srgbClr val="C00000"/>
              </a:solidFill>
            </a:endParaRPr>
          </a:p>
          <a:p>
            <a:pPr>
              <a:defRPr/>
            </a:pPr>
            <a:r>
              <a:rPr lang="en-US" altLang="en-US" b="1" u="sng" dirty="0">
                <a:solidFill>
                  <a:srgbClr val="C00000"/>
                </a:solidFill>
              </a:rPr>
              <a:t>Lead Trainer Prompts</a:t>
            </a:r>
          </a:p>
          <a:p>
            <a:pPr marL="171450" indent="-171450">
              <a:buFont typeface="Arial" panose="020B0604020202020204" pitchFamily="34" charset="0"/>
              <a:buChar char="•"/>
              <a:defRPr/>
            </a:pPr>
            <a:r>
              <a:rPr lang="en-US" altLang="en-US" b="1" dirty="0"/>
              <a:t>Now we have been talking in regards to individuals, but do you see this same thing happen in a group? A community or workplace? Why do you think that is? (transition)</a:t>
            </a:r>
          </a:p>
          <a:p>
            <a:pPr marL="171450" indent="-171450">
              <a:buFont typeface="Arial" panose="020B0604020202020204" pitchFamily="34" charset="0"/>
              <a:buChar char="•"/>
              <a:defRPr/>
            </a:pPr>
            <a:r>
              <a:rPr lang="en-US" altLang="en-US" dirty="0"/>
              <a:t> </a:t>
            </a:r>
          </a:p>
          <a:p>
            <a:pPr marL="171450" indent="-171450">
              <a:buFont typeface="Arial" panose="020B0604020202020204" pitchFamily="34" charset="0"/>
              <a:buChar char="•"/>
              <a:defRPr/>
            </a:pPr>
            <a:endParaRPr lang="en-US" altLang="en-US" dirty="0"/>
          </a:p>
          <a:p>
            <a:pPr>
              <a:defRPr/>
            </a:pPr>
            <a:r>
              <a:rPr lang="en-US" altLang="en-US" b="1" u="sng" dirty="0">
                <a:solidFill>
                  <a:srgbClr val="C00000"/>
                </a:solidFill>
              </a:rPr>
              <a:t>Lead Trainer Notes</a:t>
            </a:r>
          </a:p>
          <a:p>
            <a:pPr marL="171450" indent="-171450">
              <a:buFont typeface="Arial" panose="020B0604020202020204" pitchFamily="34" charset="0"/>
              <a:buChar char="•"/>
              <a:defRPr/>
            </a:pPr>
            <a:r>
              <a:rPr lang="en-US" altLang="en-US" i="1" dirty="0"/>
              <a:t>(LT’s add in personal notes/reminders)</a:t>
            </a:r>
          </a:p>
          <a:p>
            <a:pPr>
              <a:defRPr/>
            </a:pPr>
            <a:endParaRPr lang="en-US" dirty="0"/>
          </a:p>
        </p:txBody>
      </p:sp>
      <p:sp>
        <p:nvSpPr>
          <p:cNvPr id="51204" name="Slide Number Placeholder 3">
            <a:extLst>
              <a:ext uri="{FF2B5EF4-FFF2-40B4-BE49-F238E27FC236}">
                <a16:creationId xmlns:a16="http://schemas.microsoft.com/office/drawing/2014/main" id="{C91662B2-1B4F-4087-B136-A6B4811AD8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72B2A44-482F-4551-A4F8-304F431EB1DE}" type="slidenum">
              <a:rPr lang="en-US" altLang="en-US" smtClean="0"/>
              <a:pPr/>
              <a:t>15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B4958609-7CA7-4BA1-BE30-DAE6E48B66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44843357-AEDD-0449-8CAE-9EEFF1E9537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u="sng" dirty="0">
                <a:solidFill>
                  <a:srgbClr val="C00000"/>
                </a:solidFill>
              </a:rPr>
              <a:t>Key Points</a:t>
            </a:r>
          </a:p>
          <a:p>
            <a:pPr marL="170181" indent="-170181">
              <a:buFont typeface="Arial" panose="020B0604020202020204" pitchFamily="34" charset="0"/>
              <a:buChar char="•"/>
              <a:defRPr/>
            </a:pPr>
            <a:endParaRPr lang="en-US" altLang="en-US" dirty="0"/>
          </a:p>
          <a:p>
            <a:pPr marL="170181" indent="-170181">
              <a:buFont typeface="Arial" panose="020B0604020202020204" pitchFamily="34" charset="0"/>
              <a:buChar char="•"/>
              <a:defRPr/>
            </a:pPr>
            <a:r>
              <a:rPr lang="en-US" altLang="en-US" dirty="0">
                <a:solidFill>
                  <a:srgbClr val="C00000"/>
                </a:solidFill>
              </a:rPr>
              <a:t>This is the key point for trauma informed care: How do we manage our relationships without using aggression to make people stay attached to us ?</a:t>
            </a:r>
          </a:p>
          <a:p>
            <a:pPr marL="170181" indent="-170181">
              <a:buFont typeface="Arial" panose="020B0604020202020204" pitchFamily="34" charset="0"/>
              <a:buChar char="•"/>
              <a:defRPr/>
            </a:pPr>
            <a:r>
              <a:rPr lang="en-US" altLang="en-US" dirty="0">
                <a:solidFill>
                  <a:srgbClr val="C00000"/>
                </a:solidFill>
              </a:rPr>
              <a:t>Or to make people (and clients) behave the way we want them to behave</a:t>
            </a:r>
          </a:p>
          <a:p>
            <a:pPr marL="170181" indent="-170181">
              <a:buFont typeface="Arial" panose="020B0604020202020204" pitchFamily="34" charset="0"/>
              <a:buChar char="•"/>
              <a:defRPr/>
            </a:pPr>
            <a:r>
              <a:rPr lang="en-US" altLang="en-US" dirty="0">
                <a:solidFill>
                  <a:srgbClr val="C00000"/>
                </a:solidFill>
              </a:rPr>
              <a:t>Reduction of these four aggression “techniques” is the primary goal of all trauma informed and resiliency focused programing</a:t>
            </a:r>
          </a:p>
          <a:p>
            <a:pPr marL="170181" indent="-170181">
              <a:buFont typeface="Arial" panose="020B0604020202020204" pitchFamily="34" charset="0"/>
              <a:buChar char="•"/>
              <a:defRPr/>
            </a:pPr>
            <a:r>
              <a:rPr lang="en-US" altLang="en-US" dirty="0">
                <a:solidFill>
                  <a:srgbClr val="C00000"/>
                </a:solidFill>
              </a:rPr>
              <a:t>Beware: Many programs do make claims that they are trauma informed.  The litmus test is whether these programs truly understand and operationalize this primary goal.</a:t>
            </a:r>
          </a:p>
          <a:p>
            <a:pPr marL="170181" indent="-170181">
              <a:buFont typeface="Arial" panose="020B0604020202020204" pitchFamily="34" charset="0"/>
              <a:buChar char="•"/>
              <a:defRPr/>
            </a:pPr>
            <a:endParaRPr lang="en-US" altLang="en-US" dirty="0">
              <a:solidFill>
                <a:srgbClr val="C00000"/>
              </a:solidFill>
            </a:endParaRPr>
          </a:p>
          <a:p>
            <a:pPr marL="170181" indent="-170181">
              <a:buFont typeface="Arial" panose="020B0604020202020204" pitchFamily="34" charset="0"/>
              <a:buChar char="•"/>
              <a:defRPr/>
            </a:pPr>
            <a:endParaRPr lang="en-US" altLang="en-US" b="1" u="sng" dirty="0">
              <a:solidFill>
                <a:srgbClr val="C00000"/>
              </a:solidFill>
            </a:endParaRPr>
          </a:p>
          <a:p>
            <a:pPr>
              <a:defRPr/>
            </a:pPr>
            <a:r>
              <a:rPr lang="en-US" altLang="en-US" b="1" u="sng" dirty="0">
                <a:solidFill>
                  <a:srgbClr val="C00000"/>
                </a:solidFill>
              </a:rPr>
              <a:t>Lead Trainer Prompts</a:t>
            </a:r>
          </a:p>
          <a:p>
            <a:pPr marL="170181" indent="-170181">
              <a:buFont typeface="Arial" panose="020B0604020202020204" pitchFamily="34" charset="0"/>
              <a:buChar char="•"/>
              <a:defRPr/>
            </a:pPr>
            <a:r>
              <a:rPr lang="en-US" altLang="en-US" dirty="0"/>
              <a:t> </a:t>
            </a:r>
          </a:p>
          <a:p>
            <a:pPr marL="170181" indent="-170181">
              <a:buFont typeface="Arial" panose="020B0604020202020204" pitchFamily="34" charset="0"/>
              <a:buChar char="•"/>
              <a:defRPr/>
            </a:pPr>
            <a:r>
              <a:rPr lang="en-US" altLang="en-US" dirty="0"/>
              <a:t> </a:t>
            </a:r>
          </a:p>
          <a:p>
            <a:pPr marL="170181" indent="-170181">
              <a:buFont typeface="Arial" panose="020B0604020202020204" pitchFamily="34" charset="0"/>
              <a:buChar char="•"/>
              <a:defRPr/>
            </a:pPr>
            <a:endParaRPr lang="en-US" altLang="en-US" dirty="0"/>
          </a:p>
          <a:p>
            <a:pPr>
              <a:defRPr/>
            </a:pPr>
            <a:r>
              <a:rPr lang="en-US" altLang="en-US" b="1" u="sng" dirty="0">
                <a:solidFill>
                  <a:srgbClr val="C00000"/>
                </a:solidFill>
              </a:rPr>
              <a:t>Lead Trainer Notes</a:t>
            </a:r>
          </a:p>
          <a:p>
            <a:pPr marL="170181" indent="-170181">
              <a:buFont typeface="Arial" panose="020B0604020202020204" pitchFamily="34" charset="0"/>
              <a:buChar char="•"/>
              <a:defRPr/>
            </a:pPr>
            <a:r>
              <a:rPr lang="en-US" altLang="en-US" i="1" dirty="0"/>
              <a:t>(LT’s add in personal notes/reminders)</a:t>
            </a:r>
          </a:p>
          <a:p>
            <a:pPr>
              <a:defRPr/>
            </a:pPr>
            <a:endParaRPr lang="en-US" altLang="en-US" dirty="0"/>
          </a:p>
        </p:txBody>
      </p:sp>
      <p:sp>
        <p:nvSpPr>
          <p:cNvPr id="65540" name="Slide Number Placeholder 3">
            <a:extLst>
              <a:ext uri="{FF2B5EF4-FFF2-40B4-BE49-F238E27FC236}">
                <a16:creationId xmlns:a16="http://schemas.microsoft.com/office/drawing/2014/main" id="{C5BBF12C-F61D-4309-A171-786C341CEA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4113" indent="-228600">
              <a:defRPr>
                <a:solidFill>
                  <a:schemeClr val="tx1"/>
                </a:solidFill>
                <a:latin typeface="Arial" panose="020B0604020202020204" pitchFamily="34" charset="0"/>
                <a:ea typeface="MS PGothic" panose="020B0600070205080204" pitchFamily="34" charset="-128"/>
              </a:defRPr>
            </a:lvl3pPr>
            <a:lvl4pPr marL="1617663" indent="-228600">
              <a:defRPr>
                <a:solidFill>
                  <a:schemeClr val="tx1"/>
                </a:solidFill>
                <a:latin typeface="Arial" panose="020B0604020202020204" pitchFamily="34" charset="0"/>
                <a:ea typeface="MS PGothic" panose="020B0600070205080204" pitchFamily="34" charset="-128"/>
              </a:defRPr>
            </a:lvl4pPr>
            <a:lvl5pPr marL="2079625" indent="-228600">
              <a:defRPr>
                <a:solidFill>
                  <a:schemeClr val="tx1"/>
                </a:solidFill>
                <a:latin typeface="Arial" panose="020B0604020202020204" pitchFamily="34" charset="0"/>
                <a:ea typeface="MS PGothic" panose="020B0600070205080204" pitchFamily="34" charset="-128"/>
              </a:defRPr>
            </a:lvl5pPr>
            <a:lvl6pPr marL="2536825"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4025"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51225"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8425"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BD88E45-08C9-4BD0-B4B5-F78D19C1F6DB}" type="slidenum">
              <a:rPr lang="en-US" altLang="en-US" smtClean="0"/>
              <a:pPr/>
              <a:t>18</a:t>
            </a:fld>
            <a:endParaRPr lang="en-US" altLang="en-US"/>
          </a:p>
        </p:txBody>
      </p:sp>
      <p:sp>
        <p:nvSpPr>
          <p:cNvPr id="2" name="Header Placeholder 1">
            <a:extLst>
              <a:ext uri="{FF2B5EF4-FFF2-40B4-BE49-F238E27FC236}">
                <a16:creationId xmlns:a16="http://schemas.microsoft.com/office/drawing/2014/main" id="{7836AC79-0461-47FC-B909-5ED400FE8F7B}"/>
              </a:ext>
            </a:extLst>
          </p:cNvPr>
          <p:cNvSpPr>
            <a:spLocks noGrp="1"/>
          </p:cNvSpPr>
          <p:nvPr>
            <p:ph type="hdr" sz="quarter" idx="10"/>
          </p:nvPr>
        </p:nvSpPr>
        <p:spPr/>
        <p:txBody>
          <a:bodyPr/>
          <a:lstStyle/>
          <a:p>
            <a:r>
              <a:rPr lang="en-US"/>
              <a:t>Proprietary and Confidential │ © Hanna Institute. All Rights Reserved.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1EBEF1-9E5F-443F-ABAB-C427A74F1438}" type="datetime1">
              <a:rPr lang="en-US" smtClean="0"/>
              <a:t>9/4/19</a:t>
            </a:fld>
            <a:endParaRPr lang="en-US"/>
          </a:p>
        </p:txBody>
      </p:sp>
      <p:sp>
        <p:nvSpPr>
          <p:cNvPr id="5" name="Footer Placeholder 4"/>
          <p:cNvSpPr>
            <a:spLocks noGrp="1"/>
          </p:cNvSpPr>
          <p:nvPr>
            <p:ph type="ftr" sz="quarter" idx="11"/>
          </p:nvPr>
        </p:nvSpPr>
        <p:spPr/>
        <p:txBody>
          <a:bodyPr/>
          <a:lstStyle/>
          <a:p>
            <a:r>
              <a:rPr lang="en-US"/>
              <a:t>Proprietary and Confidential │ © Hanna Institute. All Rights Reserved.</a:t>
            </a:r>
          </a:p>
        </p:txBody>
      </p:sp>
      <p:sp>
        <p:nvSpPr>
          <p:cNvPr id="6" name="Slide Number Placeholder 5"/>
          <p:cNvSpPr>
            <a:spLocks noGrp="1"/>
          </p:cNvSpPr>
          <p:nvPr>
            <p:ph type="sldNum" sz="quarter" idx="12"/>
          </p:nvPr>
        </p:nvSpPr>
        <p:spPr/>
        <p:txBody>
          <a:bodyPr/>
          <a:lstStyle/>
          <a:p>
            <a:fld id="{F296C68B-19BB-478E-ACDB-2DF7D34DDD0A}" type="slidenum">
              <a:rPr lang="en-US" smtClean="0"/>
              <a:pPr/>
              <a:t>‹#›</a:t>
            </a:fld>
            <a:endParaRPr lang="en-US"/>
          </a:p>
        </p:txBody>
      </p:sp>
    </p:spTree>
    <p:extLst>
      <p:ext uri="{BB962C8B-B14F-4D97-AF65-F5344CB8AC3E}">
        <p14:creationId xmlns:p14="http://schemas.microsoft.com/office/powerpoint/2010/main" val="4180853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82A40D-841D-4890-8204-7FCAE4223642}" type="datetime1">
              <a:rPr lang="en-US" smtClean="0"/>
              <a:t>9/4/19</a:t>
            </a:fld>
            <a:endParaRPr lang="en-US"/>
          </a:p>
        </p:txBody>
      </p:sp>
      <p:sp>
        <p:nvSpPr>
          <p:cNvPr id="5" name="Footer Placeholder 4"/>
          <p:cNvSpPr>
            <a:spLocks noGrp="1"/>
          </p:cNvSpPr>
          <p:nvPr>
            <p:ph type="ftr" sz="quarter" idx="11"/>
          </p:nvPr>
        </p:nvSpPr>
        <p:spPr/>
        <p:txBody>
          <a:bodyPr/>
          <a:lstStyle/>
          <a:p>
            <a:r>
              <a:rPr lang="en-US"/>
              <a:t>Proprietary and Confidential │ © Hanna Institute. All Rights Reserved.</a:t>
            </a:r>
          </a:p>
        </p:txBody>
      </p:sp>
      <p:sp>
        <p:nvSpPr>
          <p:cNvPr id="6" name="Slide Number Placeholder 5"/>
          <p:cNvSpPr>
            <a:spLocks noGrp="1"/>
          </p:cNvSpPr>
          <p:nvPr>
            <p:ph type="sldNum" sz="quarter" idx="12"/>
          </p:nvPr>
        </p:nvSpPr>
        <p:spPr/>
        <p:txBody>
          <a:bodyPr/>
          <a:lstStyle/>
          <a:p>
            <a:fld id="{F296C68B-19BB-478E-ACDB-2DF7D34DDD0A}" type="slidenum">
              <a:rPr lang="en-US" smtClean="0"/>
              <a:pPr/>
              <a:t>‹#›</a:t>
            </a:fld>
            <a:endParaRPr lang="en-US"/>
          </a:p>
        </p:txBody>
      </p:sp>
    </p:spTree>
    <p:extLst>
      <p:ext uri="{BB962C8B-B14F-4D97-AF65-F5344CB8AC3E}">
        <p14:creationId xmlns:p14="http://schemas.microsoft.com/office/powerpoint/2010/main" val="1904579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5DD189-BFC9-420E-8D15-0EF900F71346}" type="datetime1">
              <a:rPr lang="en-US" smtClean="0"/>
              <a:t>9/4/19</a:t>
            </a:fld>
            <a:endParaRPr lang="en-US"/>
          </a:p>
        </p:txBody>
      </p:sp>
      <p:sp>
        <p:nvSpPr>
          <p:cNvPr id="5" name="Footer Placeholder 4"/>
          <p:cNvSpPr>
            <a:spLocks noGrp="1"/>
          </p:cNvSpPr>
          <p:nvPr>
            <p:ph type="ftr" sz="quarter" idx="11"/>
          </p:nvPr>
        </p:nvSpPr>
        <p:spPr/>
        <p:txBody>
          <a:bodyPr/>
          <a:lstStyle/>
          <a:p>
            <a:r>
              <a:rPr lang="en-US"/>
              <a:t>Proprietary and Confidential │ © Hanna Institute. All Rights Reserved.</a:t>
            </a:r>
          </a:p>
        </p:txBody>
      </p:sp>
      <p:sp>
        <p:nvSpPr>
          <p:cNvPr id="6" name="Slide Number Placeholder 5"/>
          <p:cNvSpPr>
            <a:spLocks noGrp="1"/>
          </p:cNvSpPr>
          <p:nvPr>
            <p:ph type="sldNum" sz="quarter" idx="12"/>
          </p:nvPr>
        </p:nvSpPr>
        <p:spPr/>
        <p:txBody>
          <a:bodyPr/>
          <a:lstStyle/>
          <a:p>
            <a:fld id="{F296C68B-19BB-478E-ACDB-2DF7D34DDD0A}" type="slidenum">
              <a:rPr lang="en-US" smtClean="0"/>
              <a:pPr/>
              <a:t>‹#›</a:t>
            </a:fld>
            <a:endParaRPr lang="en-US"/>
          </a:p>
        </p:txBody>
      </p:sp>
    </p:spTree>
    <p:extLst>
      <p:ext uri="{BB962C8B-B14F-4D97-AF65-F5344CB8AC3E}">
        <p14:creationId xmlns:p14="http://schemas.microsoft.com/office/powerpoint/2010/main" val="2670023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73F314-E9EC-46B7-A119-E458AECDC9EF}" type="datetime1">
              <a:rPr lang="en-US" smtClean="0"/>
              <a:t>9/4/19</a:t>
            </a:fld>
            <a:endParaRPr lang="en-US"/>
          </a:p>
        </p:txBody>
      </p:sp>
      <p:sp>
        <p:nvSpPr>
          <p:cNvPr id="5" name="Footer Placeholder 4"/>
          <p:cNvSpPr>
            <a:spLocks noGrp="1"/>
          </p:cNvSpPr>
          <p:nvPr>
            <p:ph type="ftr" sz="quarter" idx="11"/>
          </p:nvPr>
        </p:nvSpPr>
        <p:spPr/>
        <p:txBody>
          <a:bodyPr/>
          <a:lstStyle/>
          <a:p>
            <a:r>
              <a:rPr lang="en-US"/>
              <a:t>Proprietary and Confidential │ © Hanna Institute. All Rights Reserved.</a:t>
            </a:r>
          </a:p>
        </p:txBody>
      </p:sp>
      <p:sp>
        <p:nvSpPr>
          <p:cNvPr id="6" name="Slide Number Placeholder 5"/>
          <p:cNvSpPr>
            <a:spLocks noGrp="1"/>
          </p:cNvSpPr>
          <p:nvPr>
            <p:ph type="sldNum" sz="quarter" idx="12"/>
          </p:nvPr>
        </p:nvSpPr>
        <p:spPr/>
        <p:txBody>
          <a:bodyPr/>
          <a:lstStyle/>
          <a:p>
            <a:fld id="{F296C68B-19BB-478E-ACDB-2DF7D34DDD0A}" type="slidenum">
              <a:rPr lang="en-US" smtClean="0"/>
              <a:pPr/>
              <a:t>‹#›</a:t>
            </a:fld>
            <a:endParaRPr lang="en-US"/>
          </a:p>
        </p:txBody>
      </p:sp>
    </p:spTree>
    <p:extLst>
      <p:ext uri="{BB962C8B-B14F-4D97-AF65-F5344CB8AC3E}">
        <p14:creationId xmlns:p14="http://schemas.microsoft.com/office/powerpoint/2010/main" val="1301207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505AEA-A2A1-4BED-B26B-45BCBC614398}" type="datetime1">
              <a:rPr lang="en-US" smtClean="0"/>
              <a:t>9/4/19</a:t>
            </a:fld>
            <a:endParaRPr lang="en-US"/>
          </a:p>
        </p:txBody>
      </p:sp>
      <p:sp>
        <p:nvSpPr>
          <p:cNvPr id="5" name="Footer Placeholder 4"/>
          <p:cNvSpPr>
            <a:spLocks noGrp="1"/>
          </p:cNvSpPr>
          <p:nvPr>
            <p:ph type="ftr" sz="quarter" idx="11"/>
          </p:nvPr>
        </p:nvSpPr>
        <p:spPr/>
        <p:txBody>
          <a:bodyPr/>
          <a:lstStyle/>
          <a:p>
            <a:r>
              <a:rPr lang="en-US"/>
              <a:t>Proprietary and Confidential │ © Hanna Institute. All Rights Reserved.</a:t>
            </a:r>
          </a:p>
        </p:txBody>
      </p:sp>
      <p:sp>
        <p:nvSpPr>
          <p:cNvPr id="6" name="Slide Number Placeholder 5"/>
          <p:cNvSpPr>
            <a:spLocks noGrp="1"/>
          </p:cNvSpPr>
          <p:nvPr>
            <p:ph type="sldNum" sz="quarter" idx="12"/>
          </p:nvPr>
        </p:nvSpPr>
        <p:spPr/>
        <p:txBody>
          <a:bodyPr/>
          <a:lstStyle/>
          <a:p>
            <a:fld id="{F296C68B-19BB-478E-ACDB-2DF7D34DDD0A}" type="slidenum">
              <a:rPr lang="en-US" smtClean="0"/>
              <a:pPr/>
              <a:t>‹#›</a:t>
            </a:fld>
            <a:endParaRPr lang="en-US"/>
          </a:p>
        </p:txBody>
      </p:sp>
    </p:spTree>
    <p:extLst>
      <p:ext uri="{BB962C8B-B14F-4D97-AF65-F5344CB8AC3E}">
        <p14:creationId xmlns:p14="http://schemas.microsoft.com/office/powerpoint/2010/main" val="1170783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955FE1-4214-4DBF-A803-6606A8F6699E}" type="datetime1">
              <a:rPr lang="en-US" smtClean="0"/>
              <a:t>9/4/19</a:t>
            </a:fld>
            <a:endParaRPr lang="en-US"/>
          </a:p>
        </p:txBody>
      </p:sp>
      <p:sp>
        <p:nvSpPr>
          <p:cNvPr id="6" name="Footer Placeholder 5"/>
          <p:cNvSpPr>
            <a:spLocks noGrp="1"/>
          </p:cNvSpPr>
          <p:nvPr>
            <p:ph type="ftr" sz="quarter" idx="11"/>
          </p:nvPr>
        </p:nvSpPr>
        <p:spPr/>
        <p:txBody>
          <a:bodyPr/>
          <a:lstStyle/>
          <a:p>
            <a:r>
              <a:rPr lang="en-US"/>
              <a:t>Proprietary and Confidential │ © Hanna Institute. All Rights Reserved.</a:t>
            </a:r>
          </a:p>
        </p:txBody>
      </p:sp>
      <p:sp>
        <p:nvSpPr>
          <p:cNvPr id="7" name="Slide Number Placeholder 6"/>
          <p:cNvSpPr>
            <a:spLocks noGrp="1"/>
          </p:cNvSpPr>
          <p:nvPr>
            <p:ph type="sldNum" sz="quarter" idx="12"/>
          </p:nvPr>
        </p:nvSpPr>
        <p:spPr/>
        <p:txBody>
          <a:bodyPr/>
          <a:lstStyle/>
          <a:p>
            <a:fld id="{F296C68B-19BB-478E-ACDB-2DF7D34DDD0A}" type="slidenum">
              <a:rPr lang="en-US" smtClean="0"/>
              <a:pPr/>
              <a:t>‹#›</a:t>
            </a:fld>
            <a:endParaRPr lang="en-US"/>
          </a:p>
        </p:txBody>
      </p:sp>
    </p:spTree>
    <p:extLst>
      <p:ext uri="{BB962C8B-B14F-4D97-AF65-F5344CB8AC3E}">
        <p14:creationId xmlns:p14="http://schemas.microsoft.com/office/powerpoint/2010/main" val="1504729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14C54E-FCAC-4A0A-A60E-2070324449B0}" type="datetime1">
              <a:rPr lang="en-US" smtClean="0"/>
              <a:t>9/4/19</a:t>
            </a:fld>
            <a:endParaRPr lang="en-US"/>
          </a:p>
        </p:txBody>
      </p:sp>
      <p:sp>
        <p:nvSpPr>
          <p:cNvPr id="8" name="Footer Placeholder 7"/>
          <p:cNvSpPr>
            <a:spLocks noGrp="1"/>
          </p:cNvSpPr>
          <p:nvPr>
            <p:ph type="ftr" sz="quarter" idx="11"/>
          </p:nvPr>
        </p:nvSpPr>
        <p:spPr/>
        <p:txBody>
          <a:bodyPr/>
          <a:lstStyle/>
          <a:p>
            <a:r>
              <a:rPr lang="en-US"/>
              <a:t>Proprietary and Confidential │ © Hanna Institute. All Rights Reserved.</a:t>
            </a:r>
          </a:p>
        </p:txBody>
      </p:sp>
      <p:sp>
        <p:nvSpPr>
          <p:cNvPr id="9" name="Slide Number Placeholder 8"/>
          <p:cNvSpPr>
            <a:spLocks noGrp="1"/>
          </p:cNvSpPr>
          <p:nvPr>
            <p:ph type="sldNum" sz="quarter" idx="12"/>
          </p:nvPr>
        </p:nvSpPr>
        <p:spPr/>
        <p:txBody>
          <a:bodyPr/>
          <a:lstStyle/>
          <a:p>
            <a:fld id="{F296C68B-19BB-478E-ACDB-2DF7D34DDD0A}" type="slidenum">
              <a:rPr lang="en-US" smtClean="0"/>
              <a:pPr/>
              <a:t>‹#›</a:t>
            </a:fld>
            <a:endParaRPr lang="en-US"/>
          </a:p>
        </p:txBody>
      </p:sp>
    </p:spTree>
    <p:extLst>
      <p:ext uri="{BB962C8B-B14F-4D97-AF65-F5344CB8AC3E}">
        <p14:creationId xmlns:p14="http://schemas.microsoft.com/office/powerpoint/2010/main" val="1413785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BC5CDA-CE77-4A71-8802-7F1FF8B2659A}" type="datetime1">
              <a:rPr lang="en-US" smtClean="0"/>
              <a:t>9/4/19</a:t>
            </a:fld>
            <a:endParaRPr lang="en-US"/>
          </a:p>
        </p:txBody>
      </p:sp>
      <p:sp>
        <p:nvSpPr>
          <p:cNvPr id="4" name="Footer Placeholder 3"/>
          <p:cNvSpPr>
            <a:spLocks noGrp="1"/>
          </p:cNvSpPr>
          <p:nvPr>
            <p:ph type="ftr" sz="quarter" idx="11"/>
          </p:nvPr>
        </p:nvSpPr>
        <p:spPr/>
        <p:txBody>
          <a:bodyPr/>
          <a:lstStyle/>
          <a:p>
            <a:r>
              <a:rPr lang="en-US"/>
              <a:t>Proprietary and Confidential │ © Hanna Institute. All Rights Reserved.</a:t>
            </a:r>
          </a:p>
        </p:txBody>
      </p:sp>
      <p:sp>
        <p:nvSpPr>
          <p:cNvPr id="5" name="Slide Number Placeholder 4"/>
          <p:cNvSpPr>
            <a:spLocks noGrp="1"/>
          </p:cNvSpPr>
          <p:nvPr>
            <p:ph type="sldNum" sz="quarter" idx="12"/>
          </p:nvPr>
        </p:nvSpPr>
        <p:spPr/>
        <p:txBody>
          <a:bodyPr/>
          <a:lstStyle/>
          <a:p>
            <a:fld id="{F296C68B-19BB-478E-ACDB-2DF7D34DDD0A}" type="slidenum">
              <a:rPr lang="en-US" smtClean="0"/>
              <a:pPr/>
              <a:t>‹#›</a:t>
            </a:fld>
            <a:endParaRPr lang="en-US"/>
          </a:p>
        </p:txBody>
      </p:sp>
    </p:spTree>
    <p:extLst>
      <p:ext uri="{BB962C8B-B14F-4D97-AF65-F5344CB8AC3E}">
        <p14:creationId xmlns:p14="http://schemas.microsoft.com/office/powerpoint/2010/main" val="2211248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BE33DD-A56E-4AC6-8943-BB4915C491F0}" type="datetime1">
              <a:rPr lang="en-US" smtClean="0"/>
              <a:t>9/4/19</a:t>
            </a:fld>
            <a:endParaRPr lang="en-US"/>
          </a:p>
        </p:txBody>
      </p:sp>
      <p:sp>
        <p:nvSpPr>
          <p:cNvPr id="3" name="Footer Placeholder 2"/>
          <p:cNvSpPr>
            <a:spLocks noGrp="1"/>
          </p:cNvSpPr>
          <p:nvPr>
            <p:ph type="ftr" sz="quarter" idx="11"/>
          </p:nvPr>
        </p:nvSpPr>
        <p:spPr/>
        <p:txBody>
          <a:bodyPr/>
          <a:lstStyle/>
          <a:p>
            <a:r>
              <a:rPr lang="en-US"/>
              <a:t>Proprietary and Confidential │ © Hanna Institute. All Rights Reserved.</a:t>
            </a:r>
          </a:p>
        </p:txBody>
      </p:sp>
      <p:sp>
        <p:nvSpPr>
          <p:cNvPr id="4" name="Slide Number Placeholder 3"/>
          <p:cNvSpPr>
            <a:spLocks noGrp="1"/>
          </p:cNvSpPr>
          <p:nvPr>
            <p:ph type="sldNum" sz="quarter" idx="12"/>
          </p:nvPr>
        </p:nvSpPr>
        <p:spPr/>
        <p:txBody>
          <a:bodyPr/>
          <a:lstStyle/>
          <a:p>
            <a:fld id="{F296C68B-19BB-478E-ACDB-2DF7D34DDD0A}" type="slidenum">
              <a:rPr lang="en-US" smtClean="0"/>
              <a:pPr/>
              <a:t>‹#›</a:t>
            </a:fld>
            <a:endParaRPr lang="en-US"/>
          </a:p>
        </p:txBody>
      </p:sp>
    </p:spTree>
    <p:extLst>
      <p:ext uri="{BB962C8B-B14F-4D97-AF65-F5344CB8AC3E}">
        <p14:creationId xmlns:p14="http://schemas.microsoft.com/office/powerpoint/2010/main" val="506537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A9327-F466-4837-A712-2271745F2C96}" type="datetime1">
              <a:rPr lang="en-US" smtClean="0"/>
              <a:t>9/4/19</a:t>
            </a:fld>
            <a:endParaRPr lang="en-US"/>
          </a:p>
        </p:txBody>
      </p:sp>
      <p:sp>
        <p:nvSpPr>
          <p:cNvPr id="6" name="Footer Placeholder 5"/>
          <p:cNvSpPr>
            <a:spLocks noGrp="1"/>
          </p:cNvSpPr>
          <p:nvPr>
            <p:ph type="ftr" sz="quarter" idx="11"/>
          </p:nvPr>
        </p:nvSpPr>
        <p:spPr/>
        <p:txBody>
          <a:bodyPr/>
          <a:lstStyle/>
          <a:p>
            <a:r>
              <a:rPr lang="en-US"/>
              <a:t>Proprietary and Confidential │ © Hanna Institute. All Rights Reserved.</a:t>
            </a:r>
          </a:p>
        </p:txBody>
      </p:sp>
      <p:sp>
        <p:nvSpPr>
          <p:cNvPr id="7" name="Slide Number Placeholder 6"/>
          <p:cNvSpPr>
            <a:spLocks noGrp="1"/>
          </p:cNvSpPr>
          <p:nvPr>
            <p:ph type="sldNum" sz="quarter" idx="12"/>
          </p:nvPr>
        </p:nvSpPr>
        <p:spPr/>
        <p:txBody>
          <a:bodyPr/>
          <a:lstStyle/>
          <a:p>
            <a:fld id="{F296C68B-19BB-478E-ACDB-2DF7D34DDD0A}" type="slidenum">
              <a:rPr lang="en-US" smtClean="0"/>
              <a:pPr/>
              <a:t>‹#›</a:t>
            </a:fld>
            <a:endParaRPr lang="en-US"/>
          </a:p>
        </p:txBody>
      </p:sp>
    </p:spTree>
    <p:extLst>
      <p:ext uri="{BB962C8B-B14F-4D97-AF65-F5344CB8AC3E}">
        <p14:creationId xmlns:p14="http://schemas.microsoft.com/office/powerpoint/2010/main" val="3311086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2ACDA2-308D-40AF-A292-2F37CA4EDA14}" type="datetime1">
              <a:rPr lang="en-US" smtClean="0"/>
              <a:t>9/4/19</a:t>
            </a:fld>
            <a:endParaRPr lang="en-US"/>
          </a:p>
        </p:txBody>
      </p:sp>
      <p:sp>
        <p:nvSpPr>
          <p:cNvPr id="6" name="Footer Placeholder 5"/>
          <p:cNvSpPr>
            <a:spLocks noGrp="1"/>
          </p:cNvSpPr>
          <p:nvPr>
            <p:ph type="ftr" sz="quarter" idx="11"/>
          </p:nvPr>
        </p:nvSpPr>
        <p:spPr/>
        <p:txBody>
          <a:bodyPr/>
          <a:lstStyle/>
          <a:p>
            <a:r>
              <a:rPr lang="en-US"/>
              <a:t>Proprietary and Confidential │ © Hanna Institute. All Rights Reserved.</a:t>
            </a:r>
          </a:p>
        </p:txBody>
      </p:sp>
      <p:sp>
        <p:nvSpPr>
          <p:cNvPr id="7" name="Slide Number Placeholder 6"/>
          <p:cNvSpPr>
            <a:spLocks noGrp="1"/>
          </p:cNvSpPr>
          <p:nvPr>
            <p:ph type="sldNum" sz="quarter" idx="12"/>
          </p:nvPr>
        </p:nvSpPr>
        <p:spPr/>
        <p:txBody>
          <a:bodyPr/>
          <a:lstStyle/>
          <a:p>
            <a:fld id="{F296C68B-19BB-478E-ACDB-2DF7D34DDD0A}" type="slidenum">
              <a:rPr lang="en-US" smtClean="0"/>
              <a:pPr/>
              <a:t>‹#›</a:t>
            </a:fld>
            <a:endParaRPr lang="en-US"/>
          </a:p>
        </p:txBody>
      </p:sp>
    </p:spTree>
    <p:extLst>
      <p:ext uri="{BB962C8B-B14F-4D97-AF65-F5344CB8AC3E}">
        <p14:creationId xmlns:p14="http://schemas.microsoft.com/office/powerpoint/2010/main" val="1250071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E287BB-F09C-46F6-9C38-2F8D2E6DB364}" type="datetime1">
              <a:rPr lang="en-US" smtClean="0"/>
              <a:t>9/4/19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Proprietary and Confidential │ © Hanna Institute. All Rights Reserved.</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6C68B-19BB-478E-ACDB-2DF7D34DDD0A}" type="slidenum">
              <a:rPr lang="en-US" smtClean="0"/>
              <a:pPr/>
              <a:t>‹#›</a:t>
            </a:fld>
            <a:endParaRPr lang="en-US"/>
          </a:p>
        </p:txBody>
      </p:sp>
    </p:spTree>
    <p:extLst>
      <p:ext uri="{BB962C8B-B14F-4D97-AF65-F5344CB8AC3E}">
        <p14:creationId xmlns:p14="http://schemas.microsoft.com/office/powerpoint/2010/main" val="11953398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8.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820D-1B5A-4ED1-8151-467C509F68B6}"/>
              </a:ext>
            </a:extLst>
          </p:cNvPr>
          <p:cNvSpPr>
            <a:spLocks noGrp="1"/>
          </p:cNvSpPr>
          <p:nvPr>
            <p:ph type="title"/>
          </p:nvPr>
        </p:nvSpPr>
        <p:spPr>
          <a:xfrm>
            <a:off x="0" y="959334"/>
            <a:ext cx="9144000" cy="789954"/>
          </a:xfrm>
        </p:spPr>
        <p:txBody>
          <a:bodyPr>
            <a:noAutofit/>
          </a:bodyPr>
          <a:lstStyle/>
          <a:p>
            <a:pPr algn="ctr"/>
            <a:r>
              <a:rPr lang="en-US" sz="4000" b="1" dirty="0">
                <a:solidFill>
                  <a:srgbClr val="C00000"/>
                </a:solidFill>
              </a:rPr>
              <a:t>How Schools Can Transform Community</a:t>
            </a:r>
            <a:br>
              <a:rPr lang="en-US" sz="4000" b="1" dirty="0">
                <a:solidFill>
                  <a:srgbClr val="C00000"/>
                </a:solidFill>
              </a:rPr>
            </a:br>
            <a:r>
              <a:rPr lang="en-US" sz="1800" dirty="0"/>
              <a:t>Nick Dalton, Co-Director of HANNA INSTITUTE in Sonoma, CA</a:t>
            </a:r>
            <a:br>
              <a:rPr lang="en-US" sz="4000" dirty="0"/>
            </a:br>
            <a:endParaRPr lang="en-US" sz="4000" b="1" dirty="0">
              <a:solidFill>
                <a:srgbClr val="C00000"/>
              </a:solidFill>
            </a:endParaRPr>
          </a:p>
        </p:txBody>
      </p:sp>
      <p:pic>
        <p:nvPicPr>
          <p:cNvPr id="5" name="Content Placeholder 4" descr="A picture containing text, person&#10;&#10;Description generated with high confidence">
            <a:extLst>
              <a:ext uri="{FF2B5EF4-FFF2-40B4-BE49-F238E27FC236}">
                <a16:creationId xmlns:a16="http://schemas.microsoft.com/office/drawing/2014/main" id="{F7F317FA-DEF0-4828-83BA-0527FFD5039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55057" y="1749288"/>
            <a:ext cx="3933278" cy="3930720"/>
          </a:xfrm>
        </p:spPr>
      </p:pic>
      <p:sp>
        <p:nvSpPr>
          <p:cNvPr id="4" name="TextBox 3">
            <a:extLst>
              <a:ext uri="{FF2B5EF4-FFF2-40B4-BE49-F238E27FC236}">
                <a16:creationId xmlns:a16="http://schemas.microsoft.com/office/drawing/2014/main" id="{F1679921-0248-45A7-849C-33FBC2419C4A}"/>
              </a:ext>
            </a:extLst>
          </p:cNvPr>
          <p:cNvSpPr txBox="1"/>
          <p:nvPr/>
        </p:nvSpPr>
        <p:spPr>
          <a:xfrm>
            <a:off x="1570383" y="5853735"/>
            <a:ext cx="6102626" cy="369332"/>
          </a:xfrm>
          <a:prstGeom prst="rect">
            <a:avLst/>
          </a:prstGeom>
          <a:noFill/>
        </p:spPr>
        <p:txBody>
          <a:bodyPr wrap="square" rtlCol="0">
            <a:spAutoFit/>
          </a:bodyPr>
          <a:lstStyle/>
          <a:p>
            <a:pPr algn="ctr"/>
            <a:r>
              <a:rPr lang="en-US" b="1" dirty="0"/>
              <a:t>Contact: ndalton@hannacenter.org</a:t>
            </a:r>
          </a:p>
        </p:txBody>
      </p:sp>
    </p:spTree>
    <p:extLst>
      <p:ext uri="{BB962C8B-B14F-4D97-AF65-F5344CB8AC3E}">
        <p14:creationId xmlns:p14="http://schemas.microsoft.com/office/powerpoint/2010/main" val="3625409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1B9C-DBCD-42C9-B46C-A0DAD9A65FE1}"/>
              </a:ext>
            </a:extLst>
          </p:cNvPr>
          <p:cNvSpPr>
            <a:spLocks noGrp="1"/>
          </p:cNvSpPr>
          <p:nvPr>
            <p:ph type="ctrTitle"/>
          </p:nvPr>
        </p:nvSpPr>
        <p:spPr>
          <a:xfrm>
            <a:off x="680829" y="698953"/>
            <a:ext cx="7782339" cy="1189037"/>
          </a:xfrm>
        </p:spPr>
        <p:txBody>
          <a:bodyPr/>
          <a:lstStyle/>
          <a:p>
            <a:r>
              <a:rPr lang="en-US" b="1" dirty="0">
                <a:solidFill>
                  <a:srgbClr val="A62F32"/>
                </a:solidFill>
              </a:rPr>
              <a:t>Were you ever a kid?</a:t>
            </a:r>
          </a:p>
        </p:txBody>
      </p:sp>
      <p:sp>
        <p:nvSpPr>
          <p:cNvPr id="3" name="Subtitle 2">
            <a:extLst>
              <a:ext uri="{FF2B5EF4-FFF2-40B4-BE49-F238E27FC236}">
                <a16:creationId xmlns:a16="http://schemas.microsoft.com/office/drawing/2014/main" id="{AF957F75-7FC0-4543-8419-D8883F5193B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1CCA03E-5C39-4AEC-AF5D-A1B18D6B493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87287" y="1892507"/>
            <a:ext cx="4169421" cy="4187471"/>
          </a:xfrm>
          <a:prstGeom prst="rect">
            <a:avLst/>
          </a:prstGeom>
        </p:spPr>
      </p:pic>
    </p:spTree>
    <p:extLst>
      <p:ext uri="{BB962C8B-B14F-4D97-AF65-F5344CB8AC3E}">
        <p14:creationId xmlns:p14="http://schemas.microsoft.com/office/powerpoint/2010/main" val="3170143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a:extLst>
              <a:ext uri="{FF2B5EF4-FFF2-40B4-BE49-F238E27FC236}">
                <a16:creationId xmlns:a16="http://schemas.microsoft.com/office/drawing/2014/main" id="{176856CC-0C68-4BD3-9D4E-BDAA1C7472DB}"/>
              </a:ext>
            </a:extLst>
          </p:cNvPr>
          <p:cNvSpPr>
            <a:spLocks noChangeArrowheads="1"/>
          </p:cNvSpPr>
          <p:nvPr/>
        </p:nvSpPr>
        <p:spPr bwMode="auto">
          <a:xfrm>
            <a:off x="2019300" y="152400"/>
            <a:ext cx="510381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AU" altLang="en-US" sz="5000" b="1">
              <a:solidFill>
                <a:srgbClr val="FFFF00"/>
              </a:solidFill>
            </a:endParaRPr>
          </a:p>
        </p:txBody>
      </p:sp>
      <p:sp>
        <p:nvSpPr>
          <p:cNvPr id="54275" name="Rectangle 4">
            <a:extLst>
              <a:ext uri="{FF2B5EF4-FFF2-40B4-BE49-F238E27FC236}">
                <a16:creationId xmlns:a16="http://schemas.microsoft.com/office/drawing/2014/main" id="{1FA53737-9CDD-4E3F-A7B7-2379D65AFD91}"/>
              </a:ext>
            </a:extLst>
          </p:cNvPr>
          <p:cNvSpPr>
            <a:spLocks noChangeArrowheads="1"/>
          </p:cNvSpPr>
          <p:nvPr/>
        </p:nvSpPr>
        <p:spPr bwMode="auto">
          <a:xfrm>
            <a:off x="2014593" y="6030120"/>
            <a:ext cx="58674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300" b="1" u="sng" dirty="0">
                <a:solidFill>
                  <a:schemeClr val="accent1"/>
                </a:solidFill>
              </a:rPr>
              <a:t>Rethinking the Brain</a:t>
            </a:r>
            <a:r>
              <a:rPr lang="en-US" altLang="en-US" sz="1300" b="1" dirty="0">
                <a:solidFill>
                  <a:schemeClr val="accent1"/>
                </a:solidFill>
              </a:rPr>
              <a:t>, Families and Work Institute, Rima Shore, 1997.</a:t>
            </a:r>
          </a:p>
        </p:txBody>
      </p:sp>
      <p:sp>
        <p:nvSpPr>
          <p:cNvPr id="54276" name="Rectangle 5">
            <a:extLst>
              <a:ext uri="{FF2B5EF4-FFF2-40B4-BE49-F238E27FC236}">
                <a16:creationId xmlns:a16="http://schemas.microsoft.com/office/drawing/2014/main" id="{082963D2-F754-4EB0-9341-1A207E38D31E}"/>
              </a:ext>
            </a:extLst>
          </p:cNvPr>
          <p:cNvSpPr>
            <a:spLocks noChangeArrowheads="1"/>
          </p:cNvSpPr>
          <p:nvPr/>
        </p:nvSpPr>
        <p:spPr bwMode="auto">
          <a:xfrm>
            <a:off x="5386388" y="6675438"/>
            <a:ext cx="3240087"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AU" altLang="en-US" sz="1300" b="1">
              <a:solidFill>
                <a:srgbClr val="FFF500"/>
              </a:solidFill>
              <a:latin typeface="AvantGarde Bk BT" pitchFamily="34" charset="0"/>
            </a:endParaRPr>
          </a:p>
        </p:txBody>
      </p:sp>
      <p:pic>
        <p:nvPicPr>
          <p:cNvPr id="54277" name="Picture 6">
            <a:extLst>
              <a:ext uri="{FF2B5EF4-FFF2-40B4-BE49-F238E27FC236}">
                <a16:creationId xmlns:a16="http://schemas.microsoft.com/office/drawing/2014/main" id="{666D2332-B92E-41F9-B22B-47BE362EAE7D}"/>
              </a:ext>
            </a:extLst>
          </p:cNvPr>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14593" y="678655"/>
            <a:ext cx="5263227" cy="5276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4278" name="Rectangle 7">
            <a:extLst>
              <a:ext uri="{FF2B5EF4-FFF2-40B4-BE49-F238E27FC236}">
                <a16:creationId xmlns:a16="http://schemas.microsoft.com/office/drawing/2014/main" id="{BC022D6B-5C68-4AEB-885B-E5A50ECC5A8D}"/>
              </a:ext>
            </a:extLst>
          </p:cNvPr>
          <p:cNvSpPr>
            <a:spLocks noChangeArrowheads="1"/>
          </p:cNvSpPr>
          <p:nvPr/>
        </p:nvSpPr>
        <p:spPr bwMode="auto">
          <a:xfrm>
            <a:off x="2425868" y="1165226"/>
            <a:ext cx="10985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b="1" dirty="0">
                <a:solidFill>
                  <a:srgbClr val="1F1A17"/>
                </a:solidFill>
              </a:rPr>
              <a:t>At Birth</a:t>
            </a:r>
          </a:p>
        </p:txBody>
      </p:sp>
      <p:sp>
        <p:nvSpPr>
          <p:cNvPr id="54279" name="Rectangle 8">
            <a:extLst>
              <a:ext uri="{FF2B5EF4-FFF2-40B4-BE49-F238E27FC236}">
                <a16:creationId xmlns:a16="http://schemas.microsoft.com/office/drawing/2014/main" id="{2C4BC77F-6CD5-4DAD-9CE1-4FEB18928A96}"/>
              </a:ext>
            </a:extLst>
          </p:cNvPr>
          <p:cNvSpPr>
            <a:spLocks noChangeArrowheads="1"/>
          </p:cNvSpPr>
          <p:nvPr/>
        </p:nvSpPr>
        <p:spPr bwMode="auto">
          <a:xfrm>
            <a:off x="3915256" y="1169988"/>
            <a:ext cx="16017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b="1" dirty="0">
                <a:solidFill>
                  <a:srgbClr val="1F1A17"/>
                </a:solidFill>
              </a:rPr>
              <a:t>6 Years Old</a:t>
            </a:r>
          </a:p>
        </p:txBody>
      </p:sp>
      <p:sp>
        <p:nvSpPr>
          <p:cNvPr id="54280" name="Rectangle 9">
            <a:extLst>
              <a:ext uri="{FF2B5EF4-FFF2-40B4-BE49-F238E27FC236}">
                <a16:creationId xmlns:a16="http://schemas.microsoft.com/office/drawing/2014/main" id="{6158F761-DD96-442B-AE22-EAD391E42B68}"/>
              </a:ext>
            </a:extLst>
          </p:cNvPr>
          <p:cNvSpPr>
            <a:spLocks noChangeArrowheads="1"/>
          </p:cNvSpPr>
          <p:nvPr/>
        </p:nvSpPr>
        <p:spPr bwMode="auto">
          <a:xfrm>
            <a:off x="5457031" y="1170395"/>
            <a:ext cx="15494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b="1" dirty="0">
                <a:solidFill>
                  <a:srgbClr val="1F1A17"/>
                </a:solidFill>
              </a:rPr>
              <a:t>14 Years Old</a:t>
            </a:r>
          </a:p>
        </p:txBody>
      </p:sp>
      <p:sp>
        <p:nvSpPr>
          <p:cNvPr id="54281" name="TextBox 1">
            <a:extLst>
              <a:ext uri="{FF2B5EF4-FFF2-40B4-BE49-F238E27FC236}">
                <a16:creationId xmlns:a16="http://schemas.microsoft.com/office/drawing/2014/main" id="{AC1D8EE5-25A3-4E51-B5EF-78237177ABE8}"/>
              </a:ext>
            </a:extLst>
          </p:cNvPr>
          <p:cNvSpPr txBox="1">
            <a:spLocks noChangeArrowheads="1"/>
          </p:cNvSpPr>
          <p:nvPr/>
        </p:nvSpPr>
        <p:spPr bwMode="auto">
          <a:xfrm>
            <a:off x="2971006" y="703059"/>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400" b="1" dirty="0"/>
              <a:t>Neural Connections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Title 1">
            <a:extLst>
              <a:ext uri="{FF2B5EF4-FFF2-40B4-BE49-F238E27FC236}">
                <a16:creationId xmlns:a16="http://schemas.microsoft.com/office/drawing/2014/main" id="{ED994B8B-0E4E-46F6-AE5F-76FF92020F79}"/>
              </a:ext>
            </a:extLst>
          </p:cNvPr>
          <p:cNvPicPr>
            <a:picLocks noGrp="1" noChangeArrowheads="1"/>
          </p:cNvPicPr>
          <p:nvPr>
            <p:ph type="title"/>
          </p:nvPr>
        </p:nvPicPr>
        <p:blipFill>
          <a:blip r:embed="rId3" cstate="email">
            <a:extLst>
              <a:ext uri="{28A0092B-C50C-407E-A947-70E740481C1C}">
                <a14:useLocalDpi xmlns:a14="http://schemas.microsoft.com/office/drawing/2010/main"/>
              </a:ext>
            </a:extLst>
          </a:blip>
          <a:srcRect/>
          <a:stretch>
            <a:fillRect/>
          </a:stretch>
        </p:blipFill>
        <p:spPr bwMode="auto">
          <a:xfrm>
            <a:off x="0" y="727075"/>
            <a:ext cx="9144000" cy="1155700"/>
          </a:xfrm>
        </p:spPr>
      </p:pic>
      <p:pic>
        <p:nvPicPr>
          <p:cNvPr id="2" name="Picture 3" descr="graph2C.tif">
            <a:extLst>
              <a:ext uri="{FF2B5EF4-FFF2-40B4-BE49-F238E27FC236}">
                <a16:creationId xmlns:a16="http://schemas.microsoft.com/office/drawing/2014/main" id="{95984989-4CC7-4EE5-9428-87C10ABE35F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9200" y="1304925"/>
            <a:ext cx="6477000" cy="5260975"/>
          </a:xfrm>
          <a:prstGeom prst="rect">
            <a:avLst/>
          </a:prstGeom>
          <a:noFill/>
          <a:ln>
            <a:noFill/>
          </a:ln>
          <a:effectLst>
            <a:outerShdw blurRad="50800" dist="50800" dir="54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3230D-046E-4B60-8DB6-F2CC9ED513F7}"/>
              </a:ext>
            </a:extLst>
          </p:cNvPr>
          <p:cNvSpPr>
            <a:spLocks noGrp="1"/>
          </p:cNvSpPr>
          <p:nvPr>
            <p:ph type="title"/>
          </p:nvPr>
        </p:nvSpPr>
        <p:spPr/>
        <p:txBody>
          <a:bodyPr/>
          <a:lstStyle/>
          <a:p>
            <a:pPr algn="ctr"/>
            <a:r>
              <a:rPr lang="en-US" b="1" i="1" dirty="0">
                <a:solidFill>
                  <a:srgbClr val="A62F32"/>
                </a:solidFill>
              </a:rPr>
              <a:t>The HOW</a:t>
            </a:r>
          </a:p>
        </p:txBody>
      </p:sp>
      <p:sp>
        <p:nvSpPr>
          <p:cNvPr id="3" name="Content Placeholder 2">
            <a:extLst>
              <a:ext uri="{FF2B5EF4-FFF2-40B4-BE49-F238E27FC236}">
                <a16:creationId xmlns:a16="http://schemas.microsoft.com/office/drawing/2014/main" id="{03E903BC-EAFE-4094-A8FE-DCE6A792F0CA}"/>
              </a:ext>
            </a:extLst>
          </p:cNvPr>
          <p:cNvSpPr>
            <a:spLocks noGrp="1"/>
          </p:cNvSpPr>
          <p:nvPr>
            <p:ph idx="1"/>
          </p:nvPr>
        </p:nvSpPr>
        <p:spPr/>
        <p:txBody>
          <a:bodyPr>
            <a:noAutofit/>
          </a:bodyPr>
          <a:lstStyle/>
          <a:p>
            <a:pPr marL="0" indent="0" algn="ctr">
              <a:buNone/>
            </a:pPr>
            <a:r>
              <a:rPr lang="en-US" sz="3600" b="1" dirty="0">
                <a:solidFill>
                  <a:srgbClr val="397E58"/>
                </a:solidFill>
              </a:rPr>
              <a:t>“The only way to change is… through a change of human consciousness and through a change of heart.                         Only through the arts – music, poetry, dance, painting, writing – can we really reach each other.”</a:t>
            </a:r>
          </a:p>
          <a:p>
            <a:pPr marL="0" indent="0" algn="ctr">
              <a:buNone/>
            </a:pPr>
            <a:endParaRPr lang="en-US" sz="3600" b="1" dirty="0">
              <a:solidFill>
                <a:srgbClr val="397E58"/>
              </a:solidFill>
            </a:endParaRPr>
          </a:p>
          <a:p>
            <a:pPr marL="0" indent="0" algn="ctr">
              <a:buNone/>
            </a:pPr>
            <a:r>
              <a:rPr lang="en-US" sz="3600" b="1" dirty="0">
                <a:solidFill>
                  <a:srgbClr val="397E58"/>
                </a:solidFill>
              </a:rPr>
              <a:t>(Leslie Marmon Silko, Ceremony)</a:t>
            </a:r>
          </a:p>
        </p:txBody>
      </p:sp>
    </p:spTree>
    <p:extLst>
      <p:ext uri="{BB962C8B-B14F-4D97-AF65-F5344CB8AC3E}">
        <p14:creationId xmlns:p14="http://schemas.microsoft.com/office/powerpoint/2010/main" val="2644734117"/>
      </p:ext>
    </p:extLst>
  </p:cSld>
  <p:clrMapOvr>
    <a:masterClrMapping/>
  </p:clrMapOvr>
  <mc:AlternateContent xmlns:mc="http://schemas.openxmlformats.org/markup-compatibility/2006" xmlns:p14="http://schemas.microsoft.com/office/powerpoint/2010/main">
    <mc:Choice Requires="p14">
      <p:transition spd="slow" p14:dur="2000" advTm="25972"/>
    </mc:Choice>
    <mc:Fallback xmlns="">
      <p:transition spd="slow" advTm="2597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3535C07-B211-D84A-A7FA-5E93C65C42A5}"/>
              </a:ext>
            </a:extLst>
          </p:cNvPr>
          <p:cNvSpPr>
            <a:spLocks noGrp="1"/>
          </p:cNvSpPr>
          <p:nvPr>
            <p:ph type="title"/>
          </p:nvPr>
        </p:nvSpPr>
        <p:spPr/>
        <p:txBody>
          <a:bodyPr wrap="square" lIns="91440" tIns="45720" rIns="91440" bIns="45720" numCol="1" anchorCtr="0" compatLnSpc="1">
            <a:prstTxWarp prst="textNoShape">
              <a:avLst/>
            </a:prstTxWarp>
          </a:bodyPr>
          <a:lstStyle/>
          <a:p>
            <a:pPr eaLnBrk="1" hangingPunct="1">
              <a:defRPr/>
            </a:pPr>
            <a:endParaRPr lang="en-US">
              <a:ln>
                <a:noFill/>
              </a:ln>
              <a:solidFill>
                <a:schemeClr val="tx1"/>
              </a:solidFill>
              <a:effectLst>
                <a:outerShdw blurRad="38100" dist="38100" dir="2700000" algn="tl">
                  <a:srgbClr val="69676D"/>
                </a:outerShdw>
              </a:effectLst>
              <a:ea typeface="ＭＳ Ｐゴシック" charset="0"/>
            </a:endParaRPr>
          </a:p>
        </p:txBody>
      </p:sp>
      <p:pic>
        <p:nvPicPr>
          <p:cNvPr id="50179" name="Picture 2" descr="C:\Users\owner\Downloads\MTSN\left-brain-right-brain.jpg">
            <a:extLst>
              <a:ext uri="{FF2B5EF4-FFF2-40B4-BE49-F238E27FC236}">
                <a16:creationId xmlns:a16="http://schemas.microsoft.com/office/drawing/2014/main" id="{04436637-8A20-480A-9BB2-A2AF92D20650}"/>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28600" y="152400"/>
            <a:ext cx="8686800" cy="65532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Title 1">
            <a:extLst>
              <a:ext uri="{FF2B5EF4-FFF2-40B4-BE49-F238E27FC236}">
                <a16:creationId xmlns:a16="http://schemas.microsoft.com/office/drawing/2014/main" id="{3BDBEBCB-67A3-451C-89DE-849D3BAB05C5}"/>
              </a:ext>
            </a:extLst>
          </p:cNvPr>
          <p:cNvPicPr>
            <a:picLocks noGrp="1" noChangeArrowheads="1"/>
          </p:cNvPicPr>
          <p:nvPr>
            <p:ph type="title"/>
          </p:nvPr>
        </p:nvPicPr>
        <p:blipFill>
          <a:blip r:embed="rId3" cstate="email">
            <a:extLst>
              <a:ext uri="{28A0092B-C50C-407E-A947-70E740481C1C}">
                <a14:useLocalDpi xmlns:a14="http://schemas.microsoft.com/office/drawing/2010/main"/>
              </a:ext>
            </a:extLst>
          </a:blip>
          <a:srcRect/>
          <a:stretch>
            <a:fillRect/>
          </a:stretch>
        </p:blipFill>
        <p:spPr bwMode="auto">
          <a:xfrm>
            <a:off x="457200" y="266700"/>
            <a:ext cx="8229600" cy="1193800"/>
          </a:xfrm>
        </p:spPr>
      </p:pic>
      <p:pic>
        <p:nvPicPr>
          <p:cNvPr id="50179" name="Picture 2" descr="C:\Users\Sandy\Downloads\colored_circles_line_pc_1600_clr.png">
            <a:extLst>
              <a:ext uri="{FF2B5EF4-FFF2-40B4-BE49-F238E27FC236}">
                <a16:creationId xmlns:a16="http://schemas.microsoft.com/office/drawing/2014/main" id="{F6033C97-EA8B-44FB-BE0C-C27F81A1466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143000"/>
            <a:ext cx="482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Diagram 2">
            <a:extLst>
              <a:ext uri="{FF2B5EF4-FFF2-40B4-BE49-F238E27FC236}">
                <a16:creationId xmlns:a16="http://schemas.microsoft.com/office/drawing/2014/main" id="{AE0BCCC1-43F4-48A3-971D-37DE28E0BFF8}"/>
              </a:ext>
            </a:extLst>
          </p:cNvPr>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35500" y="1828800"/>
            <a:ext cx="4038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Slide Number Placeholder 4">
            <a:extLst>
              <a:ext uri="{FF2B5EF4-FFF2-40B4-BE49-F238E27FC236}">
                <a16:creationId xmlns:a16="http://schemas.microsoft.com/office/drawing/2014/main" id="{87A19E37-F7FA-4D18-8E41-DBDA8E3569B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6DCDE26-069E-47D2-9E7D-21E119681FA8}" type="slidenum">
              <a:rPr lang="en-US" altLang="en-US" smtClean="0">
                <a:solidFill>
                  <a:srgbClr val="898989"/>
                </a:solidFill>
              </a:rPr>
              <a:pPr/>
              <a:t>15</a:t>
            </a:fld>
            <a:endParaRPr lang="en-US" altLang="en-US">
              <a:solidFill>
                <a:srgbClr val="898989"/>
              </a:solidFill>
            </a:endParaRPr>
          </a:p>
        </p:txBody>
      </p:sp>
      <p:sp>
        <p:nvSpPr>
          <p:cNvPr id="6" name="Footer Placeholder 5">
            <a:extLst>
              <a:ext uri="{FF2B5EF4-FFF2-40B4-BE49-F238E27FC236}">
                <a16:creationId xmlns:a16="http://schemas.microsoft.com/office/drawing/2014/main" id="{91C278C9-9ABD-3447-9B85-7864B01AFD0A}"/>
              </a:ext>
            </a:extLst>
          </p:cNvPr>
          <p:cNvSpPr>
            <a:spLocks noGrp="1"/>
          </p:cNvSpPr>
          <p:nvPr>
            <p:ph type="ftr" sz="quarter" idx="11"/>
          </p:nvPr>
        </p:nvSpPr>
        <p:spPr>
          <a:xfrm>
            <a:off x="3028950" y="6356351"/>
            <a:ext cx="3348990" cy="365125"/>
          </a:xfrm>
        </p:spPr>
        <p:txBody>
          <a:bodyPr/>
          <a:lstStyle/>
          <a:p>
            <a:pPr>
              <a:defRPr/>
            </a:pPr>
            <a:r>
              <a:rPr lang="en-US" b="1" dirty="0">
                <a:solidFill>
                  <a:srgbClr val="FF0000"/>
                </a:solidFill>
              </a:rPr>
              <a:t>Bloom-Macy-Grijalva TIC-Copyright 2012-2018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115B4-4049-4C9A-A7F1-C8D2FE20A276}"/>
              </a:ext>
            </a:extLst>
          </p:cNvPr>
          <p:cNvSpPr>
            <a:spLocks noGrp="1"/>
          </p:cNvSpPr>
          <p:nvPr>
            <p:ph type="title"/>
          </p:nvPr>
        </p:nvSpPr>
        <p:spPr/>
        <p:txBody>
          <a:bodyPr/>
          <a:lstStyle/>
          <a:p>
            <a:pPr algn="ctr"/>
            <a:r>
              <a:rPr lang="en-US" b="1" u="sng" dirty="0">
                <a:solidFill>
                  <a:srgbClr val="A62F32"/>
                </a:solidFill>
              </a:rPr>
              <a:t>MAYA: The Musical</a:t>
            </a:r>
          </a:p>
        </p:txBody>
      </p:sp>
      <p:pic>
        <p:nvPicPr>
          <p:cNvPr id="5" name="Content Placeholder 4" descr="A group of people posing for the camera&#10;&#10;Description generated with very high confidence">
            <a:extLst>
              <a:ext uri="{FF2B5EF4-FFF2-40B4-BE49-F238E27FC236}">
                <a16:creationId xmlns:a16="http://schemas.microsoft.com/office/drawing/2014/main" id="{926BD862-BDC2-4C75-A5BF-84405EA351B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96331" y="1825625"/>
            <a:ext cx="4351338" cy="4351338"/>
          </a:xfrm>
        </p:spPr>
      </p:pic>
    </p:spTree>
    <p:extLst>
      <p:ext uri="{BB962C8B-B14F-4D97-AF65-F5344CB8AC3E}">
        <p14:creationId xmlns:p14="http://schemas.microsoft.com/office/powerpoint/2010/main" val="3174040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43A36-735D-4A05-8F2B-1A28022865E3}"/>
              </a:ext>
            </a:extLst>
          </p:cNvPr>
          <p:cNvSpPr>
            <a:spLocks noGrp="1"/>
          </p:cNvSpPr>
          <p:nvPr>
            <p:ph type="title"/>
          </p:nvPr>
        </p:nvSpPr>
        <p:spPr/>
        <p:txBody>
          <a:bodyPr/>
          <a:lstStyle/>
          <a:p>
            <a:pPr algn="ctr"/>
            <a:r>
              <a:rPr lang="en-US" b="1" dirty="0">
                <a:solidFill>
                  <a:srgbClr val="A62F32"/>
                </a:solidFill>
              </a:rPr>
              <a:t>DEFINITION OF RESILIENCE</a:t>
            </a:r>
          </a:p>
        </p:txBody>
      </p:sp>
      <p:sp>
        <p:nvSpPr>
          <p:cNvPr id="3" name="Content Placeholder 2">
            <a:extLst>
              <a:ext uri="{FF2B5EF4-FFF2-40B4-BE49-F238E27FC236}">
                <a16:creationId xmlns:a16="http://schemas.microsoft.com/office/drawing/2014/main" id="{2AC27B4E-D7C1-4166-9027-200AEA0B0C90}"/>
              </a:ext>
            </a:extLst>
          </p:cNvPr>
          <p:cNvSpPr>
            <a:spLocks noGrp="1"/>
          </p:cNvSpPr>
          <p:nvPr>
            <p:ph idx="1"/>
          </p:nvPr>
        </p:nvSpPr>
        <p:spPr>
          <a:xfrm>
            <a:off x="0" y="1825625"/>
            <a:ext cx="9144000" cy="4351338"/>
          </a:xfrm>
        </p:spPr>
        <p:txBody>
          <a:bodyPr>
            <a:normAutofit fontScale="92500" lnSpcReduction="10000"/>
          </a:bodyPr>
          <a:lstStyle/>
          <a:p>
            <a:pPr marL="457200" lvl="1" indent="0" algn="ctr">
              <a:buNone/>
            </a:pPr>
            <a:r>
              <a:rPr lang="en-US" sz="3600" b="1" dirty="0"/>
              <a:t>“positive adaptation despite adversity”                                       </a:t>
            </a:r>
            <a:r>
              <a:rPr lang="en-US" sz="3600" dirty="0"/>
              <a:t>(Fleming and </a:t>
            </a:r>
            <a:r>
              <a:rPr lang="en-US" sz="3600" dirty="0" err="1"/>
              <a:t>Ledogar</a:t>
            </a:r>
            <a:r>
              <a:rPr lang="en-US" sz="3600" dirty="0"/>
              <a:t>, 2008)</a:t>
            </a:r>
          </a:p>
          <a:p>
            <a:pPr marL="457200" lvl="1" indent="0" algn="ctr">
              <a:buNone/>
            </a:pPr>
            <a:endParaRPr lang="en-US" sz="3600" b="1" dirty="0"/>
          </a:p>
          <a:p>
            <a:pPr marL="457200" lvl="1" indent="0" algn="ctr">
              <a:buNone/>
            </a:pPr>
            <a:r>
              <a:rPr lang="en-US" sz="3600" b="1" dirty="0"/>
              <a:t>“Children are not resilient.               </a:t>
            </a:r>
          </a:p>
          <a:p>
            <a:pPr marL="457200" lvl="1" indent="0" algn="ctr">
              <a:buNone/>
            </a:pPr>
            <a:r>
              <a:rPr lang="en-US" sz="3600" b="1" dirty="0"/>
              <a:t>Children are malleable.”                                             </a:t>
            </a:r>
            <a:r>
              <a:rPr lang="en-US" sz="3600" dirty="0"/>
              <a:t>(Perry, 1997)</a:t>
            </a:r>
          </a:p>
          <a:p>
            <a:pPr lvl="1" algn="ctr"/>
            <a:endParaRPr lang="en-US" sz="3600" dirty="0"/>
          </a:p>
          <a:p>
            <a:pPr marL="457200" lvl="1" indent="0" algn="ctr">
              <a:buNone/>
            </a:pPr>
            <a:r>
              <a:rPr lang="en-US" sz="3600" b="1" dirty="0"/>
              <a:t>Metis: Resourcefulness                               </a:t>
            </a:r>
            <a:r>
              <a:rPr lang="en-US" sz="3600" dirty="0"/>
              <a:t>(</a:t>
            </a:r>
            <a:r>
              <a:rPr lang="en-US" sz="3600" dirty="0" err="1"/>
              <a:t>Kirmayer</a:t>
            </a:r>
            <a:r>
              <a:rPr lang="en-US" sz="3600" dirty="0"/>
              <a:t>, et. al, 2011) </a:t>
            </a:r>
          </a:p>
          <a:p>
            <a:endParaRPr lang="en-US" dirty="0"/>
          </a:p>
        </p:txBody>
      </p:sp>
    </p:spTree>
    <p:extLst>
      <p:ext uri="{BB962C8B-B14F-4D97-AF65-F5344CB8AC3E}">
        <p14:creationId xmlns:p14="http://schemas.microsoft.com/office/powerpoint/2010/main" val="417496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a:extLst>
              <a:ext uri="{FF2B5EF4-FFF2-40B4-BE49-F238E27FC236}">
                <a16:creationId xmlns:a16="http://schemas.microsoft.com/office/drawing/2014/main" id="{70397AF1-1F5D-4F45-8EB6-77D2F85B4902}"/>
              </a:ext>
            </a:extLst>
          </p:cNvPr>
          <p:cNvSpPr>
            <a:spLocks noGrp="1"/>
          </p:cNvSpPr>
          <p:nvPr>
            <p:ph idx="1"/>
          </p:nvPr>
        </p:nvSpPr>
        <p:spPr>
          <a:xfrm>
            <a:off x="381000" y="1100175"/>
            <a:ext cx="8229600" cy="5334000"/>
          </a:xfrm>
        </p:spPr>
        <p:txBody>
          <a:bodyPr>
            <a:normAutofit lnSpcReduction="10000"/>
          </a:bodyPr>
          <a:lstStyle/>
          <a:p>
            <a:pPr marL="136525" indent="0" eaLnBrk="1" hangingPunct="1">
              <a:buFont typeface="Wingdings 2" panose="05020102010507070707" pitchFamily="18" charset="2"/>
              <a:buNone/>
            </a:pPr>
            <a:endParaRPr lang="en-US" altLang="en-US" sz="3600" b="1" dirty="0"/>
          </a:p>
          <a:p>
            <a:pPr marL="136525" indent="0" eaLnBrk="1" hangingPunct="1">
              <a:buFont typeface="Wingdings 2" panose="05020102010507070707" pitchFamily="18" charset="2"/>
              <a:buNone/>
            </a:pPr>
            <a:r>
              <a:rPr lang="en-US" altLang="en-US" sz="3600" b="1" dirty="0"/>
              <a:t>How do we </a:t>
            </a:r>
            <a:r>
              <a:rPr lang="en-US" altLang="en-US" sz="3600" b="1" i="1" u="sng" dirty="0"/>
              <a:t>decrease</a:t>
            </a:r>
            <a:r>
              <a:rPr lang="en-US" altLang="en-US" sz="3600" b="1" dirty="0"/>
              <a:t> the use of</a:t>
            </a:r>
          </a:p>
          <a:p>
            <a:pPr marL="136525" indent="0" eaLnBrk="1" hangingPunct="1">
              <a:buFont typeface="Wingdings 2" panose="05020102010507070707" pitchFamily="18" charset="2"/>
              <a:buNone/>
            </a:pPr>
            <a:r>
              <a:rPr lang="en-US" altLang="en-US" sz="3600" b="1" dirty="0"/>
              <a:t>1) Coercion</a:t>
            </a:r>
          </a:p>
          <a:p>
            <a:pPr marL="136525" indent="0" eaLnBrk="1" hangingPunct="1">
              <a:buFont typeface="Wingdings 2" panose="05020102010507070707" pitchFamily="18" charset="2"/>
              <a:buNone/>
            </a:pPr>
            <a:r>
              <a:rPr lang="en-US" altLang="en-US" sz="3600" b="1" dirty="0"/>
              <a:t>2) Restraint</a:t>
            </a:r>
          </a:p>
          <a:p>
            <a:pPr marL="136525" indent="0" eaLnBrk="1" hangingPunct="1">
              <a:buFont typeface="Wingdings 2" panose="05020102010507070707" pitchFamily="18" charset="2"/>
              <a:buNone/>
            </a:pPr>
            <a:r>
              <a:rPr lang="en-US" altLang="en-US" sz="3600" b="1" dirty="0"/>
              <a:t>3) Seclusion</a:t>
            </a:r>
          </a:p>
          <a:p>
            <a:pPr marL="136525" indent="0" eaLnBrk="1" hangingPunct="1">
              <a:buFont typeface="Wingdings 2" panose="05020102010507070707" pitchFamily="18" charset="2"/>
              <a:buNone/>
            </a:pPr>
            <a:r>
              <a:rPr lang="en-US" altLang="en-US" sz="3600" b="1" dirty="0"/>
              <a:t>4) Isolation</a:t>
            </a:r>
          </a:p>
          <a:p>
            <a:pPr marL="136525" indent="0" eaLnBrk="1" hangingPunct="1">
              <a:buFont typeface="Wingdings 2" panose="05020102010507070707" pitchFamily="18" charset="2"/>
              <a:buNone/>
            </a:pPr>
            <a:endParaRPr lang="en-US" altLang="en-US" sz="3600" b="1" dirty="0"/>
          </a:p>
          <a:p>
            <a:pPr marL="136525" indent="0" eaLnBrk="1" hangingPunct="1">
              <a:buFont typeface="Wingdings 2" panose="05020102010507070707" pitchFamily="18" charset="2"/>
              <a:buNone/>
            </a:pPr>
            <a:r>
              <a:rPr lang="en-US" altLang="en-US" sz="3600" b="1" dirty="0"/>
              <a:t>How do we manage relationships without the use of aggression?</a:t>
            </a:r>
          </a:p>
          <a:p>
            <a:pPr marL="136525" indent="0" eaLnBrk="1" hangingPunct="1">
              <a:buFont typeface="Wingdings 2" panose="05020102010507070707" pitchFamily="18" charset="2"/>
              <a:buNone/>
            </a:pPr>
            <a:endParaRPr lang="en-US" altLang="en-US" sz="4400" b="1" dirty="0"/>
          </a:p>
        </p:txBody>
      </p:sp>
      <p:sp>
        <p:nvSpPr>
          <p:cNvPr id="4" name="Title 3">
            <a:extLst>
              <a:ext uri="{FF2B5EF4-FFF2-40B4-BE49-F238E27FC236}">
                <a16:creationId xmlns:a16="http://schemas.microsoft.com/office/drawing/2014/main" id="{CCA84A97-BE89-4C12-A5F0-33465BB0CD4D}"/>
              </a:ext>
            </a:extLst>
          </p:cNvPr>
          <p:cNvSpPr>
            <a:spLocks noGrp="1"/>
          </p:cNvSpPr>
          <p:nvPr>
            <p:ph type="title"/>
          </p:nvPr>
        </p:nvSpPr>
        <p:spPr/>
        <p:txBody>
          <a:bodyPr>
            <a:normAutofit/>
          </a:bodyPr>
          <a:lstStyle/>
          <a:p>
            <a:pPr algn="ctr"/>
            <a:r>
              <a:rPr lang="en-US" sz="6000" b="1" dirty="0">
                <a:solidFill>
                  <a:srgbClr val="A62F32"/>
                </a:solidFill>
              </a:rPr>
              <a:t>The Foundation of TIC</a:t>
            </a:r>
          </a:p>
        </p:txBody>
      </p:sp>
      <p:sp>
        <p:nvSpPr>
          <p:cNvPr id="5" name="Footer Placeholder 5">
            <a:extLst>
              <a:ext uri="{FF2B5EF4-FFF2-40B4-BE49-F238E27FC236}">
                <a16:creationId xmlns:a16="http://schemas.microsoft.com/office/drawing/2014/main" id="{AD9331D1-3769-4C11-BE96-12CB93D9F4D5}"/>
              </a:ext>
            </a:extLst>
          </p:cNvPr>
          <p:cNvSpPr>
            <a:spLocks noGrp="1"/>
          </p:cNvSpPr>
          <p:nvPr>
            <p:ph type="ftr" sz="quarter" idx="11"/>
          </p:nvPr>
        </p:nvSpPr>
        <p:spPr>
          <a:xfrm>
            <a:off x="3028950" y="6356351"/>
            <a:ext cx="3348990" cy="365125"/>
          </a:xfrm>
        </p:spPr>
        <p:txBody>
          <a:bodyPr/>
          <a:lstStyle/>
          <a:p>
            <a:pPr>
              <a:defRPr/>
            </a:pPr>
            <a:r>
              <a:rPr lang="en-US" b="1" dirty="0">
                <a:solidFill>
                  <a:srgbClr val="FF0000"/>
                </a:solidFill>
              </a:rPr>
              <a:t>Bloom-Macy-Grijalva TIC-Copyright 2012-2018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89632"/>
            <a:ext cx="7886700" cy="4584319"/>
          </a:xfrm>
        </p:spPr>
        <p:txBody>
          <a:bodyPr>
            <a:normAutofit fontScale="85000" lnSpcReduction="20000"/>
          </a:bodyPr>
          <a:lstStyle/>
          <a:p>
            <a:r>
              <a:rPr lang="en-US" sz="3400" dirty="0">
                <a:solidFill>
                  <a:srgbClr val="6E5E52"/>
                </a:solidFill>
              </a:rPr>
              <a:t>Consider Cultural and Historical Trauma </a:t>
            </a:r>
          </a:p>
          <a:p>
            <a:r>
              <a:rPr lang="en-US" sz="3400" dirty="0">
                <a:solidFill>
                  <a:srgbClr val="6E5E52"/>
                </a:solidFill>
              </a:rPr>
              <a:t>Understand and Recognize the Widespread Impact of Trauma and Trauma’s Impact on Students, Staff and Community </a:t>
            </a:r>
          </a:p>
          <a:p>
            <a:r>
              <a:rPr lang="en-US" sz="3400" dirty="0">
                <a:solidFill>
                  <a:srgbClr val="6E5E52"/>
                </a:solidFill>
              </a:rPr>
              <a:t>Reduce Practices that May Result in Re-Traumatization</a:t>
            </a:r>
          </a:p>
          <a:p>
            <a:r>
              <a:rPr lang="en-US" sz="3400" dirty="0">
                <a:solidFill>
                  <a:srgbClr val="6E5E52"/>
                </a:solidFill>
              </a:rPr>
              <a:t>Collaboration, Empowerment, Voice and Choice</a:t>
            </a:r>
          </a:p>
          <a:p>
            <a:r>
              <a:rPr lang="en-US" sz="3400" dirty="0">
                <a:solidFill>
                  <a:srgbClr val="6E5E52"/>
                </a:solidFill>
              </a:rPr>
              <a:t>Transparency and Shared Resources</a:t>
            </a:r>
          </a:p>
          <a:p>
            <a:r>
              <a:rPr lang="en-US" sz="3400" dirty="0">
                <a:solidFill>
                  <a:srgbClr val="6E5E52"/>
                </a:solidFill>
              </a:rPr>
              <a:t>Establish Opportunities for Peer Support </a:t>
            </a:r>
          </a:p>
          <a:p>
            <a:r>
              <a:rPr lang="en-US" sz="3400" dirty="0">
                <a:solidFill>
                  <a:srgbClr val="6E5E52"/>
                </a:solidFill>
              </a:rPr>
              <a:t>Align All Policies And Practices With Trauma-Informed Care, Restorative, and SEL Goals</a:t>
            </a:r>
          </a:p>
          <a:p>
            <a:endParaRPr lang="en-US" dirty="0"/>
          </a:p>
        </p:txBody>
      </p:sp>
      <p:sp>
        <p:nvSpPr>
          <p:cNvPr id="6" name="Title 5">
            <a:extLst>
              <a:ext uri="{FF2B5EF4-FFF2-40B4-BE49-F238E27FC236}">
                <a16:creationId xmlns:a16="http://schemas.microsoft.com/office/drawing/2014/main" id="{B9CA8D15-C2C4-471A-8F8F-89A0FBE58350}"/>
              </a:ext>
            </a:extLst>
          </p:cNvPr>
          <p:cNvSpPr>
            <a:spLocks noGrp="1"/>
          </p:cNvSpPr>
          <p:nvPr>
            <p:ph type="title"/>
          </p:nvPr>
        </p:nvSpPr>
        <p:spPr>
          <a:xfrm>
            <a:off x="628650" y="564069"/>
            <a:ext cx="7886700" cy="1325563"/>
          </a:xfrm>
        </p:spPr>
        <p:txBody>
          <a:bodyPr>
            <a:normAutofit/>
          </a:bodyPr>
          <a:lstStyle/>
          <a:p>
            <a:r>
              <a:rPr lang="en-US" sz="5400" b="1" u="sng" dirty="0">
                <a:solidFill>
                  <a:srgbClr val="A62F32"/>
                </a:solidFill>
              </a:rPr>
              <a:t>Trauma Informed Care:</a:t>
            </a:r>
          </a:p>
        </p:txBody>
      </p:sp>
    </p:spTree>
    <p:extLst>
      <p:ext uri="{BB962C8B-B14F-4D97-AF65-F5344CB8AC3E}">
        <p14:creationId xmlns:p14="http://schemas.microsoft.com/office/powerpoint/2010/main" val="1424461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4371B-E09B-42A0-996A-36D8E06ADB21}"/>
              </a:ext>
            </a:extLst>
          </p:cNvPr>
          <p:cNvSpPr>
            <a:spLocks noGrp="1"/>
          </p:cNvSpPr>
          <p:nvPr>
            <p:ph type="title"/>
          </p:nvPr>
        </p:nvSpPr>
        <p:spPr>
          <a:xfrm>
            <a:off x="0" y="365126"/>
            <a:ext cx="9143999" cy="1325563"/>
          </a:xfrm>
        </p:spPr>
        <p:txBody>
          <a:bodyPr>
            <a:normAutofit fontScale="90000"/>
          </a:bodyPr>
          <a:lstStyle/>
          <a:p>
            <a:pPr algn="ctr"/>
            <a:r>
              <a:rPr lang="en-US" sz="5400" b="1" dirty="0">
                <a:solidFill>
                  <a:srgbClr val="A62F32"/>
                </a:solidFill>
              </a:rPr>
              <a:t>How do you teach through FEAR?</a:t>
            </a:r>
          </a:p>
        </p:txBody>
      </p:sp>
      <p:pic>
        <p:nvPicPr>
          <p:cNvPr id="7" name="Content Placeholder 6" descr="A close up of text on a black background&#10;&#10;Description generated with high confidence">
            <a:extLst>
              <a:ext uri="{FF2B5EF4-FFF2-40B4-BE49-F238E27FC236}">
                <a16:creationId xmlns:a16="http://schemas.microsoft.com/office/drawing/2014/main" id="{8B37B9BD-3272-4212-9FBC-7F331B926AC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63130" y="1690689"/>
            <a:ext cx="3794820" cy="4218575"/>
          </a:xfrm>
        </p:spPr>
      </p:pic>
      <p:sp>
        <p:nvSpPr>
          <p:cNvPr id="4" name="Footer Placeholder 3">
            <a:extLst>
              <a:ext uri="{FF2B5EF4-FFF2-40B4-BE49-F238E27FC236}">
                <a16:creationId xmlns:a16="http://schemas.microsoft.com/office/drawing/2014/main" id="{B5180523-AA4C-48F1-8240-73CF20C67666}"/>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10F914FF-1883-4769-9924-446328540A3B}"/>
              </a:ext>
            </a:extLst>
          </p:cNvPr>
          <p:cNvSpPr>
            <a:spLocks noGrp="1"/>
          </p:cNvSpPr>
          <p:nvPr>
            <p:ph type="sldNum" sz="quarter" idx="12"/>
          </p:nvPr>
        </p:nvSpPr>
        <p:spPr/>
        <p:txBody>
          <a:bodyPr/>
          <a:lstStyle/>
          <a:p>
            <a:pPr>
              <a:defRPr/>
            </a:pPr>
            <a:endParaRPr lang="en-US" altLang="en-US" dirty="0"/>
          </a:p>
        </p:txBody>
      </p:sp>
    </p:spTree>
    <p:extLst>
      <p:ext uri="{BB962C8B-B14F-4D97-AF65-F5344CB8AC3E}">
        <p14:creationId xmlns:p14="http://schemas.microsoft.com/office/powerpoint/2010/main" val="3499624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9178A-55D5-444B-BD61-664711260C16}"/>
              </a:ext>
            </a:extLst>
          </p:cNvPr>
          <p:cNvSpPr>
            <a:spLocks noGrp="1"/>
          </p:cNvSpPr>
          <p:nvPr>
            <p:ph type="title"/>
          </p:nvPr>
        </p:nvSpPr>
        <p:spPr/>
        <p:txBody>
          <a:bodyPr/>
          <a:lstStyle/>
          <a:p>
            <a:pPr algn="ctr"/>
            <a:r>
              <a:rPr lang="en-US" b="1" dirty="0">
                <a:solidFill>
                  <a:srgbClr val="C00000"/>
                </a:solidFill>
              </a:rPr>
              <a:t>Culture eats policy EVERY TIME</a:t>
            </a:r>
          </a:p>
        </p:txBody>
      </p:sp>
      <p:sp>
        <p:nvSpPr>
          <p:cNvPr id="3" name="Content Placeholder 2">
            <a:extLst>
              <a:ext uri="{FF2B5EF4-FFF2-40B4-BE49-F238E27FC236}">
                <a16:creationId xmlns:a16="http://schemas.microsoft.com/office/drawing/2014/main" id="{E37DED6F-6E86-4D98-B437-98099DC50025}"/>
              </a:ext>
            </a:extLst>
          </p:cNvPr>
          <p:cNvSpPr>
            <a:spLocks noGrp="1"/>
          </p:cNvSpPr>
          <p:nvPr>
            <p:ph idx="1"/>
          </p:nvPr>
        </p:nvSpPr>
        <p:spPr>
          <a:xfrm>
            <a:off x="628650" y="1470991"/>
            <a:ext cx="7886700" cy="4705972"/>
          </a:xfrm>
        </p:spPr>
        <p:txBody>
          <a:bodyPr/>
          <a:lstStyle/>
          <a:p>
            <a:r>
              <a:rPr lang="en-US" dirty="0"/>
              <a:t>Religion (5 religions and languages spoken)</a:t>
            </a:r>
          </a:p>
          <a:p>
            <a:r>
              <a:rPr lang="en-US" dirty="0"/>
              <a:t>Cultural (s)heroes</a:t>
            </a:r>
          </a:p>
          <a:p>
            <a:pPr lvl="1"/>
            <a:r>
              <a:rPr lang="en-US" dirty="0"/>
              <a:t>Violence in culture based on oppression</a:t>
            </a:r>
          </a:p>
          <a:p>
            <a:pPr lvl="2"/>
            <a:r>
              <a:rPr lang="en-US" dirty="0"/>
              <a:t>Pro-Social versus Competitive</a:t>
            </a:r>
          </a:p>
          <a:p>
            <a:r>
              <a:rPr lang="en-US" dirty="0"/>
              <a:t>1</a:t>
            </a:r>
            <a:r>
              <a:rPr lang="en-US" baseline="30000" dirty="0"/>
              <a:t>st</a:t>
            </a:r>
            <a:r>
              <a:rPr lang="en-US" dirty="0"/>
              <a:t> Generation students and city dwellers</a:t>
            </a:r>
          </a:p>
          <a:p>
            <a:r>
              <a:rPr lang="en-US" dirty="0"/>
              <a:t>Shame based on Gender Norms</a:t>
            </a:r>
          </a:p>
          <a:p>
            <a:endParaRPr lang="en-US" dirty="0"/>
          </a:p>
        </p:txBody>
      </p:sp>
      <p:pic>
        <p:nvPicPr>
          <p:cNvPr id="5" name="Picture 4" descr="A young girl wearing a hat&#10;&#10;Description generated with high confidence">
            <a:extLst>
              <a:ext uri="{FF2B5EF4-FFF2-40B4-BE49-F238E27FC236}">
                <a16:creationId xmlns:a16="http://schemas.microsoft.com/office/drawing/2014/main" id="{B2BD4CFE-3BF8-418C-88A3-CA23F029DF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63078" y="4277595"/>
            <a:ext cx="3617844" cy="1899368"/>
          </a:xfrm>
          <a:prstGeom prst="rect">
            <a:avLst/>
          </a:prstGeom>
        </p:spPr>
      </p:pic>
    </p:spTree>
    <p:extLst>
      <p:ext uri="{BB962C8B-B14F-4D97-AF65-F5344CB8AC3E}">
        <p14:creationId xmlns:p14="http://schemas.microsoft.com/office/powerpoint/2010/main" val="2840890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ADE8-E5C1-4B37-8F56-77D37179456B}"/>
              </a:ext>
            </a:extLst>
          </p:cNvPr>
          <p:cNvSpPr>
            <a:spLocks noGrp="1"/>
          </p:cNvSpPr>
          <p:nvPr>
            <p:ph type="title"/>
          </p:nvPr>
        </p:nvSpPr>
        <p:spPr>
          <a:xfrm>
            <a:off x="685800" y="606426"/>
            <a:ext cx="7886700" cy="1325563"/>
          </a:xfrm>
        </p:spPr>
        <p:txBody>
          <a:bodyPr/>
          <a:lstStyle/>
          <a:p>
            <a:pPr algn="ctr"/>
            <a:r>
              <a:rPr lang="en-US" b="1" dirty="0">
                <a:solidFill>
                  <a:srgbClr val="A62F32"/>
                </a:solidFill>
              </a:rPr>
              <a:t>The word IMPOSSIBLE says </a:t>
            </a:r>
            <a:br>
              <a:rPr lang="en-US" b="1" dirty="0">
                <a:solidFill>
                  <a:srgbClr val="A62F32"/>
                </a:solidFill>
              </a:rPr>
            </a:br>
            <a:r>
              <a:rPr lang="en-US" b="1" dirty="0">
                <a:solidFill>
                  <a:srgbClr val="A62F32"/>
                </a:solidFill>
              </a:rPr>
              <a:t>IM POSSIBLE</a:t>
            </a:r>
          </a:p>
        </p:txBody>
      </p:sp>
      <p:sp>
        <p:nvSpPr>
          <p:cNvPr id="3" name="Text Placeholder 2">
            <a:extLst>
              <a:ext uri="{FF2B5EF4-FFF2-40B4-BE49-F238E27FC236}">
                <a16:creationId xmlns:a16="http://schemas.microsoft.com/office/drawing/2014/main" id="{AA5645B6-5C2B-4AEF-8A6A-3280574FF29F}"/>
              </a:ext>
            </a:extLst>
          </p:cNvPr>
          <p:cNvSpPr>
            <a:spLocks noGrp="1"/>
          </p:cNvSpPr>
          <p:nvPr>
            <p:ph type="body" idx="1"/>
          </p:nvPr>
        </p:nvSpPr>
        <p:spPr/>
        <p:txBody>
          <a:bodyPr/>
          <a:lstStyle/>
          <a:p>
            <a:r>
              <a:rPr lang="en-US" dirty="0"/>
              <a:t>Student Breakdown</a:t>
            </a:r>
          </a:p>
        </p:txBody>
      </p:sp>
      <p:sp>
        <p:nvSpPr>
          <p:cNvPr id="4" name="Content Placeholder 3">
            <a:extLst>
              <a:ext uri="{FF2B5EF4-FFF2-40B4-BE49-F238E27FC236}">
                <a16:creationId xmlns:a16="http://schemas.microsoft.com/office/drawing/2014/main" id="{3B2AE127-C306-4522-9D99-0EAD26D71DB3}"/>
              </a:ext>
            </a:extLst>
          </p:cNvPr>
          <p:cNvSpPr>
            <a:spLocks noGrp="1"/>
          </p:cNvSpPr>
          <p:nvPr>
            <p:ph sz="half" idx="2"/>
          </p:nvPr>
        </p:nvSpPr>
        <p:spPr/>
        <p:txBody>
          <a:bodyPr>
            <a:normAutofit fontScale="92500"/>
          </a:bodyPr>
          <a:lstStyle/>
          <a:p>
            <a:r>
              <a:rPr lang="en-US" dirty="0"/>
              <a:t>30 students from 15 schools</a:t>
            </a:r>
          </a:p>
          <a:p>
            <a:r>
              <a:rPr lang="en-US" dirty="0"/>
              <a:t>Some students travel 1 hour each way for class</a:t>
            </a:r>
          </a:p>
          <a:p>
            <a:r>
              <a:rPr lang="en-US" dirty="0"/>
              <a:t>Age difference is 9-15</a:t>
            </a:r>
          </a:p>
          <a:p>
            <a:r>
              <a:rPr lang="en-US" dirty="0"/>
              <a:t>Can only teach in English</a:t>
            </a:r>
          </a:p>
          <a:p>
            <a:r>
              <a:rPr lang="en-US" dirty="0"/>
              <a:t>12 Hours / week</a:t>
            </a:r>
          </a:p>
          <a:p>
            <a:r>
              <a:rPr lang="en-US" dirty="0"/>
              <a:t>No Budget</a:t>
            </a:r>
          </a:p>
          <a:p>
            <a:endParaRPr lang="en-US" dirty="0"/>
          </a:p>
        </p:txBody>
      </p:sp>
      <p:sp>
        <p:nvSpPr>
          <p:cNvPr id="5" name="Text Placeholder 4">
            <a:extLst>
              <a:ext uri="{FF2B5EF4-FFF2-40B4-BE49-F238E27FC236}">
                <a16:creationId xmlns:a16="http://schemas.microsoft.com/office/drawing/2014/main" id="{B0B3AE4C-3B5D-455B-8D1D-142227BA034C}"/>
              </a:ext>
            </a:extLst>
          </p:cNvPr>
          <p:cNvSpPr>
            <a:spLocks noGrp="1"/>
          </p:cNvSpPr>
          <p:nvPr>
            <p:ph type="body" sz="quarter" idx="3"/>
          </p:nvPr>
        </p:nvSpPr>
        <p:spPr/>
        <p:txBody>
          <a:bodyPr/>
          <a:lstStyle/>
          <a:p>
            <a:r>
              <a:rPr lang="en-US" dirty="0"/>
              <a:t>Assistive Technologies</a:t>
            </a:r>
          </a:p>
        </p:txBody>
      </p:sp>
      <p:sp>
        <p:nvSpPr>
          <p:cNvPr id="6" name="Content Placeholder 5">
            <a:extLst>
              <a:ext uri="{FF2B5EF4-FFF2-40B4-BE49-F238E27FC236}">
                <a16:creationId xmlns:a16="http://schemas.microsoft.com/office/drawing/2014/main" id="{F4356B72-6DB1-4524-B030-53D6C20FCA8E}"/>
              </a:ext>
            </a:extLst>
          </p:cNvPr>
          <p:cNvSpPr>
            <a:spLocks noGrp="1"/>
          </p:cNvSpPr>
          <p:nvPr>
            <p:ph sz="quarter" idx="4"/>
          </p:nvPr>
        </p:nvSpPr>
        <p:spPr/>
        <p:txBody>
          <a:bodyPr>
            <a:normAutofit fontScale="92500"/>
          </a:bodyPr>
          <a:lstStyle/>
          <a:p>
            <a:r>
              <a:rPr lang="en-US" dirty="0"/>
              <a:t>Process over Content</a:t>
            </a:r>
          </a:p>
          <a:p>
            <a:r>
              <a:rPr lang="en-US" dirty="0"/>
              <a:t>Stimulate the Senses</a:t>
            </a:r>
          </a:p>
          <a:p>
            <a:r>
              <a:rPr lang="en-US" dirty="0"/>
              <a:t>Intermediary Objects</a:t>
            </a:r>
          </a:p>
        </p:txBody>
      </p:sp>
    </p:spTree>
    <p:extLst>
      <p:ext uri="{BB962C8B-B14F-4D97-AF65-F5344CB8AC3E}">
        <p14:creationId xmlns:p14="http://schemas.microsoft.com/office/powerpoint/2010/main" val="1575615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8EA1-F714-44B7-9EC6-E25F52757105}"/>
              </a:ext>
            </a:extLst>
          </p:cNvPr>
          <p:cNvSpPr>
            <a:spLocks noGrp="1"/>
          </p:cNvSpPr>
          <p:nvPr>
            <p:ph type="title"/>
          </p:nvPr>
        </p:nvSpPr>
        <p:spPr/>
        <p:txBody>
          <a:bodyPr/>
          <a:lstStyle/>
          <a:p>
            <a:pPr algn="ctr"/>
            <a:r>
              <a:rPr lang="en-US" b="1" dirty="0">
                <a:solidFill>
                  <a:srgbClr val="A62F32"/>
                </a:solidFill>
              </a:rPr>
              <a:t>TEACHER DEVELOPMENT</a:t>
            </a:r>
          </a:p>
        </p:txBody>
      </p:sp>
      <p:sp>
        <p:nvSpPr>
          <p:cNvPr id="3" name="Content Placeholder 2">
            <a:extLst>
              <a:ext uri="{FF2B5EF4-FFF2-40B4-BE49-F238E27FC236}">
                <a16:creationId xmlns:a16="http://schemas.microsoft.com/office/drawing/2014/main" id="{714A49B5-2DB8-458B-AFC3-16138642376D}"/>
              </a:ext>
            </a:extLst>
          </p:cNvPr>
          <p:cNvSpPr>
            <a:spLocks noGrp="1"/>
          </p:cNvSpPr>
          <p:nvPr>
            <p:ph idx="1"/>
          </p:nvPr>
        </p:nvSpPr>
        <p:spPr/>
        <p:txBody>
          <a:bodyPr>
            <a:normAutofit lnSpcReduction="10000"/>
          </a:bodyPr>
          <a:lstStyle/>
          <a:p>
            <a:pPr marL="1028700" lvl="3" indent="0">
              <a:buNone/>
            </a:pPr>
            <a:endParaRPr lang="en-US" sz="1350" dirty="0"/>
          </a:p>
          <a:p>
            <a:r>
              <a:rPr lang="en-US" sz="3600" dirty="0"/>
              <a:t>10 teachers: Constant development in content, pedagogy, and social emotional competencies</a:t>
            </a:r>
          </a:p>
          <a:p>
            <a:endParaRPr lang="en-US" sz="3600" dirty="0"/>
          </a:p>
          <a:p>
            <a:pPr marL="0" indent="0">
              <a:buNone/>
            </a:pPr>
            <a:r>
              <a:rPr lang="en-US" sz="3600" dirty="0">
                <a:solidFill>
                  <a:srgbClr val="C00000"/>
                </a:solidFill>
              </a:rPr>
              <a:t>WHAT DOES THAT LOOK LIKE IN MOTION</a:t>
            </a:r>
          </a:p>
          <a:p>
            <a:pPr lvl="1"/>
            <a:r>
              <a:rPr lang="en-US" sz="3600" dirty="0"/>
              <a:t>Weekly Arts Integration Collaboration </a:t>
            </a:r>
          </a:p>
          <a:p>
            <a:pPr lvl="1"/>
            <a:r>
              <a:rPr lang="en-US" sz="3600" dirty="0"/>
              <a:t>Weekly SEL/RP (PD)</a:t>
            </a:r>
          </a:p>
          <a:p>
            <a:pPr lvl="1"/>
            <a:r>
              <a:rPr lang="en-US" sz="3600" dirty="0"/>
              <a:t>Unpack every class </a:t>
            </a:r>
          </a:p>
        </p:txBody>
      </p:sp>
    </p:spTree>
    <p:extLst>
      <p:ext uri="{BB962C8B-B14F-4D97-AF65-F5344CB8AC3E}">
        <p14:creationId xmlns:p14="http://schemas.microsoft.com/office/powerpoint/2010/main" val="1793699326"/>
      </p:ext>
    </p:extLst>
  </p:cSld>
  <p:clrMapOvr>
    <a:masterClrMapping/>
  </p:clrMapOvr>
  <mc:AlternateContent xmlns:mc="http://schemas.openxmlformats.org/markup-compatibility/2006" xmlns:p14="http://schemas.microsoft.com/office/powerpoint/2010/main">
    <mc:Choice Requires="p14">
      <p:transition spd="slow" p14:dur="2000" advTm="30664"/>
    </mc:Choice>
    <mc:Fallback xmlns="">
      <p:transition spd="slow" advTm="3066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347D6-3869-4ACE-B09C-E1217424F259}"/>
              </a:ext>
            </a:extLst>
          </p:cNvPr>
          <p:cNvSpPr>
            <a:spLocks noGrp="1"/>
          </p:cNvSpPr>
          <p:nvPr>
            <p:ph type="title"/>
          </p:nvPr>
        </p:nvSpPr>
        <p:spPr/>
        <p:txBody>
          <a:bodyPr/>
          <a:lstStyle/>
          <a:p>
            <a:r>
              <a:rPr lang="en-US" b="1" dirty="0">
                <a:solidFill>
                  <a:srgbClr val="A62F32"/>
                </a:solidFill>
              </a:rPr>
              <a:t>Community &amp; Family Engagement</a:t>
            </a:r>
          </a:p>
        </p:txBody>
      </p:sp>
      <p:sp>
        <p:nvSpPr>
          <p:cNvPr id="3" name="Content Placeholder 2">
            <a:extLst>
              <a:ext uri="{FF2B5EF4-FFF2-40B4-BE49-F238E27FC236}">
                <a16:creationId xmlns:a16="http://schemas.microsoft.com/office/drawing/2014/main" id="{59980C12-3513-4425-993E-118D67C1C09D}"/>
              </a:ext>
            </a:extLst>
          </p:cNvPr>
          <p:cNvSpPr>
            <a:spLocks noGrp="1"/>
          </p:cNvSpPr>
          <p:nvPr>
            <p:ph idx="1"/>
          </p:nvPr>
        </p:nvSpPr>
        <p:spPr>
          <a:xfrm>
            <a:off x="222885" y="1845945"/>
            <a:ext cx="8698230" cy="4351338"/>
          </a:xfrm>
        </p:spPr>
        <p:txBody>
          <a:bodyPr>
            <a:normAutofit/>
          </a:bodyPr>
          <a:lstStyle/>
          <a:p>
            <a:r>
              <a:rPr lang="en-US" sz="4000" dirty="0"/>
              <a:t>Homework (Values in Action, Cultural Enrichment, Transgenerational Wisdom)</a:t>
            </a:r>
          </a:p>
          <a:p>
            <a:r>
              <a:rPr lang="en-US" sz="4000" dirty="0"/>
              <a:t>3 Home Visits per week</a:t>
            </a:r>
          </a:p>
          <a:p>
            <a:r>
              <a:rPr lang="en-US" sz="4000" dirty="0"/>
              <a:t>Monthly Student-led Family Workshops</a:t>
            </a:r>
          </a:p>
          <a:p>
            <a:r>
              <a:rPr lang="en-US" sz="4000" dirty="0"/>
              <a:t>Community Performances </a:t>
            </a:r>
          </a:p>
          <a:p>
            <a:r>
              <a:rPr lang="en-US" sz="4000" dirty="0"/>
              <a:t>Community Outreach</a:t>
            </a:r>
          </a:p>
        </p:txBody>
      </p:sp>
    </p:spTree>
    <p:extLst>
      <p:ext uri="{BB962C8B-B14F-4D97-AF65-F5344CB8AC3E}">
        <p14:creationId xmlns:p14="http://schemas.microsoft.com/office/powerpoint/2010/main" val="118116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A7C6-F59F-44C3-AFB4-E22C422AE9DA}"/>
              </a:ext>
            </a:extLst>
          </p:cNvPr>
          <p:cNvSpPr>
            <a:spLocks noGrp="1"/>
          </p:cNvSpPr>
          <p:nvPr>
            <p:ph type="title"/>
          </p:nvPr>
        </p:nvSpPr>
        <p:spPr/>
        <p:txBody>
          <a:bodyPr/>
          <a:lstStyle/>
          <a:p>
            <a:r>
              <a:rPr lang="en-US" b="1" dirty="0">
                <a:solidFill>
                  <a:srgbClr val="A62F32"/>
                </a:solidFill>
              </a:rPr>
              <a:t>COURAGE COMPASSION WISDOM</a:t>
            </a:r>
          </a:p>
        </p:txBody>
      </p:sp>
      <p:sp>
        <p:nvSpPr>
          <p:cNvPr id="3" name="Text Placeholder 2">
            <a:extLst>
              <a:ext uri="{FF2B5EF4-FFF2-40B4-BE49-F238E27FC236}">
                <a16:creationId xmlns:a16="http://schemas.microsoft.com/office/drawing/2014/main" id="{C2680B8B-EED8-450A-8338-3B9F76104734}"/>
              </a:ext>
            </a:extLst>
          </p:cNvPr>
          <p:cNvSpPr>
            <a:spLocks noGrp="1"/>
          </p:cNvSpPr>
          <p:nvPr>
            <p:ph type="body" idx="1"/>
          </p:nvPr>
        </p:nvSpPr>
        <p:spPr/>
        <p:txBody>
          <a:bodyPr/>
          <a:lstStyle/>
          <a:p>
            <a:r>
              <a:rPr lang="en-US" u="sng" dirty="0"/>
              <a:t>EXPERIMENTS</a:t>
            </a:r>
          </a:p>
        </p:txBody>
      </p:sp>
      <p:sp>
        <p:nvSpPr>
          <p:cNvPr id="4" name="Content Placeholder 3">
            <a:extLst>
              <a:ext uri="{FF2B5EF4-FFF2-40B4-BE49-F238E27FC236}">
                <a16:creationId xmlns:a16="http://schemas.microsoft.com/office/drawing/2014/main" id="{80084AA4-DECC-4B45-861D-0EA0499B3C06}"/>
              </a:ext>
            </a:extLst>
          </p:cNvPr>
          <p:cNvSpPr>
            <a:spLocks noGrp="1"/>
          </p:cNvSpPr>
          <p:nvPr>
            <p:ph sz="half" idx="2"/>
          </p:nvPr>
        </p:nvSpPr>
        <p:spPr/>
        <p:txBody>
          <a:bodyPr>
            <a:normAutofit/>
          </a:bodyPr>
          <a:lstStyle/>
          <a:p>
            <a:r>
              <a:rPr lang="en-US" b="1" dirty="0"/>
              <a:t>Question Curriculum</a:t>
            </a:r>
          </a:p>
          <a:p>
            <a:r>
              <a:rPr lang="en-US" b="1" dirty="0"/>
              <a:t>Restorative Practices </a:t>
            </a:r>
          </a:p>
          <a:p>
            <a:r>
              <a:rPr lang="en-US" b="1" dirty="0"/>
              <a:t>Non-Verbal Communication  (Affect Psychology, Masks, </a:t>
            </a:r>
            <a:r>
              <a:rPr lang="en-US" b="1" dirty="0" err="1"/>
              <a:t>etc</a:t>
            </a:r>
            <a:r>
              <a:rPr lang="en-US" b="1" dirty="0"/>
              <a:t>…)</a:t>
            </a:r>
          </a:p>
          <a:p>
            <a:r>
              <a:rPr lang="en-US" b="1" dirty="0"/>
              <a:t>Weekly Community Homework</a:t>
            </a:r>
            <a:endParaRPr lang="en-US" dirty="0"/>
          </a:p>
          <a:p>
            <a:endParaRPr lang="en-US" dirty="0"/>
          </a:p>
        </p:txBody>
      </p:sp>
      <p:sp>
        <p:nvSpPr>
          <p:cNvPr id="5" name="Text Placeholder 4">
            <a:extLst>
              <a:ext uri="{FF2B5EF4-FFF2-40B4-BE49-F238E27FC236}">
                <a16:creationId xmlns:a16="http://schemas.microsoft.com/office/drawing/2014/main" id="{7C58800B-14F6-481D-8469-64945B6B921B}"/>
              </a:ext>
            </a:extLst>
          </p:cNvPr>
          <p:cNvSpPr>
            <a:spLocks noGrp="1"/>
          </p:cNvSpPr>
          <p:nvPr>
            <p:ph type="body" sz="quarter" idx="3"/>
          </p:nvPr>
        </p:nvSpPr>
        <p:spPr/>
        <p:txBody>
          <a:bodyPr/>
          <a:lstStyle/>
          <a:p>
            <a:r>
              <a:rPr lang="en-US" u="sng" dirty="0"/>
              <a:t>ARTS INTEGRATION</a:t>
            </a:r>
          </a:p>
        </p:txBody>
      </p:sp>
      <p:sp>
        <p:nvSpPr>
          <p:cNvPr id="6" name="Content Placeholder 5">
            <a:extLst>
              <a:ext uri="{FF2B5EF4-FFF2-40B4-BE49-F238E27FC236}">
                <a16:creationId xmlns:a16="http://schemas.microsoft.com/office/drawing/2014/main" id="{A0F62448-125F-4FA2-9B41-576F08736990}"/>
              </a:ext>
            </a:extLst>
          </p:cNvPr>
          <p:cNvSpPr>
            <a:spLocks noGrp="1"/>
          </p:cNvSpPr>
          <p:nvPr>
            <p:ph sz="quarter" idx="4"/>
          </p:nvPr>
        </p:nvSpPr>
        <p:spPr>
          <a:xfrm>
            <a:off x="4629150" y="2505075"/>
            <a:ext cx="4095750" cy="3684588"/>
          </a:xfrm>
        </p:spPr>
        <p:txBody>
          <a:bodyPr>
            <a:normAutofit/>
          </a:bodyPr>
          <a:lstStyle/>
          <a:p>
            <a:r>
              <a:rPr lang="en-US" dirty="0"/>
              <a:t>Music component</a:t>
            </a:r>
          </a:p>
          <a:p>
            <a:r>
              <a:rPr lang="en-US" dirty="0"/>
              <a:t>Visual Arts Component</a:t>
            </a:r>
          </a:p>
          <a:p>
            <a:r>
              <a:rPr lang="en-US" dirty="0"/>
              <a:t>Meditation/Heartfulness </a:t>
            </a:r>
          </a:p>
          <a:p>
            <a:r>
              <a:rPr lang="en-US" dirty="0"/>
              <a:t>Movement Component</a:t>
            </a:r>
          </a:p>
          <a:p>
            <a:pPr marL="0" indent="0">
              <a:buNone/>
            </a:pPr>
            <a:r>
              <a:rPr lang="en-US" dirty="0"/>
              <a:t>    (bi-lateral stimulation)</a:t>
            </a:r>
          </a:p>
        </p:txBody>
      </p:sp>
    </p:spTree>
    <p:extLst>
      <p:ext uri="{BB962C8B-B14F-4D97-AF65-F5344CB8AC3E}">
        <p14:creationId xmlns:p14="http://schemas.microsoft.com/office/powerpoint/2010/main" val="337982377"/>
      </p:ext>
    </p:extLst>
  </p:cSld>
  <p:clrMapOvr>
    <a:masterClrMapping/>
  </p:clrMapOvr>
  <mc:AlternateContent xmlns:mc="http://schemas.openxmlformats.org/markup-compatibility/2006" xmlns:p14="http://schemas.microsoft.com/office/powerpoint/2010/main">
    <mc:Choice Requires="p14">
      <p:transition spd="slow" p14:dur="2000" advTm="59796"/>
    </mc:Choice>
    <mc:Fallback xmlns="">
      <p:transition spd="slow" advTm="5979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DECA2-07E7-4B5C-A3C2-2BF577CA7707}"/>
              </a:ext>
            </a:extLst>
          </p:cNvPr>
          <p:cNvSpPr>
            <a:spLocks noGrp="1"/>
          </p:cNvSpPr>
          <p:nvPr>
            <p:ph type="title"/>
          </p:nvPr>
        </p:nvSpPr>
        <p:spPr/>
        <p:txBody>
          <a:bodyPr/>
          <a:lstStyle/>
          <a:p>
            <a:pPr algn="ctr"/>
            <a:r>
              <a:rPr lang="en-US" b="1" dirty="0">
                <a:solidFill>
                  <a:srgbClr val="A62F32"/>
                </a:solidFill>
              </a:rPr>
              <a:t>EXERCISE EXAMPLES</a:t>
            </a:r>
          </a:p>
        </p:txBody>
      </p:sp>
      <p:sp>
        <p:nvSpPr>
          <p:cNvPr id="3" name="Text Placeholder 2">
            <a:extLst>
              <a:ext uri="{FF2B5EF4-FFF2-40B4-BE49-F238E27FC236}">
                <a16:creationId xmlns:a16="http://schemas.microsoft.com/office/drawing/2014/main" id="{D6283983-0A90-4D3F-ACD3-1BD8F50C0AC6}"/>
              </a:ext>
            </a:extLst>
          </p:cNvPr>
          <p:cNvSpPr>
            <a:spLocks noGrp="1"/>
          </p:cNvSpPr>
          <p:nvPr>
            <p:ph type="body" idx="1"/>
          </p:nvPr>
        </p:nvSpPr>
        <p:spPr/>
        <p:txBody>
          <a:bodyPr/>
          <a:lstStyle/>
          <a:p>
            <a:r>
              <a:rPr lang="en-US" dirty="0"/>
              <a:t>Music Integration</a:t>
            </a:r>
          </a:p>
        </p:txBody>
      </p:sp>
      <p:sp>
        <p:nvSpPr>
          <p:cNvPr id="4" name="Content Placeholder 3">
            <a:extLst>
              <a:ext uri="{FF2B5EF4-FFF2-40B4-BE49-F238E27FC236}">
                <a16:creationId xmlns:a16="http://schemas.microsoft.com/office/drawing/2014/main" id="{152F3D77-AAC6-40E3-95CA-7B735AD97915}"/>
              </a:ext>
            </a:extLst>
          </p:cNvPr>
          <p:cNvSpPr>
            <a:spLocks noGrp="1"/>
          </p:cNvSpPr>
          <p:nvPr>
            <p:ph sz="half" idx="2"/>
          </p:nvPr>
        </p:nvSpPr>
        <p:spPr/>
        <p:txBody>
          <a:bodyPr>
            <a:normAutofit lnSpcReduction="10000"/>
          </a:bodyPr>
          <a:lstStyle/>
          <a:p>
            <a:r>
              <a:rPr lang="en-US" dirty="0"/>
              <a:t>Transitions</a:t>
            </a:r>
          </a:p>
          <a:p>
            <a:r>
              <a:rPr lang="en-US" dirty="0"/>
              <a:t>The Magic of 4/4</a:t>
            </a:r>
          </a:p>
          <a:p>
            <a:r>
              <a:rPr lang="en-US" dirty="0"/>
              <a:t>Instrumental music while studying</a:t>
            </a:r>
          </a:p>
          <a:p>
            <a:r>
              <a:rPr lang="en-US" dirty="0"/>
              <a:t>Rhythm and Movement (Poems)</a:t>
            </a:r>
          </a:p>
          <a:p>
            <a:r>
              <a:rPr lang="en-US" dirty="0"/>
              <a:t>Limbic SPEED games</a:t>
            </a:r>
          </a:p>
        </p:txBody>
      </p:sp>
      <p:sp>
        <p:nvSpPr>
          <p:cNvPr id="5" name="Text Placeholder 4">
            <a:extLst>
              <a:ext uri="{FF2B5EF4-FFF2-40B4-BE49-F238E27FC236}">
                <a16:creationId xmlns:a16="http://schemas.microsoft.com/office/drawing/2014/main" id="{27CC2624-1BFA-43B9-8A60-F7C6C1A321E7}"/>
              </a:ext>
            </a:extLst>
          </p:cNvPr>
          <p:cNvSpPr>
            <a:spLocks noGrp="1"/>
          </p:cNvSpPr>
          <p:nvPr>
            <p:ph type="body" sz="quarter" idx="3"/>
          </p:nvPr>
        </p:nvSpPr>
        <p:spPr/>
        <p:txBody>
          <a:bodyPr/>
          <a:lstStyle/>
          <a:p>
            <a:r>
              <a:rPr lang="en-US" dirty="0"/>
              <a:t>Cross Curricular Teaching</a:t>
            </a:r>
          </a:p>
        </p:txBody>
      </p:sp>
      <p:sp>
        <p:nvSpPr>
          <p:cNvPr id="6" name="Content Placeholder 5">
            <a:extLst>
              <a:ext uri="{FF2B5EF4-FFF2-40B4-BE49-F238E27FC236}">
                <a16:creationId xmlns:a16="http://schemas.microsoft.com/office/drawing/2014/main" id="{C04AFF5B-D334-4D25-9ACA-230F24FC2DE2}"/>
              </a:ext>
            </a:extLst>
          </p:cNvPr>
          <p:cNvSpPr>
            <a:spLocks noGrp="1"/>
          </p:cNvSpPr>
          <p:nvPr>
            <p:ph sz="quarter" idx="4"/>
          </p:nvPr>
        </p:nvSpPr>
        <p:spPr/>
        <p:txBody>
          <a:bodyPr>
            <a:normAutofit lnSpcReduction="10000"/>
          </a:bodyPr>
          <a:lstStyle/>
          <a:p>
            <a:r>
              <a:rPr lang="en-US" dirty="0"/>
              <a:t>Lyric Mosaic (Don’t Worry Be Happy)</a:t>
            </a:r>
          </a:p>
          <a:p>
            <a:r>
              <a:rPr lang="en-US" dirty="0"/>
              <a:t>Cubism Self-Portraits (Picasso)</a:t>
            </a:r>
          </a:p>
          <a:p>
            <a:r>
              <a:rPr lang="en-US" dirty="0"/>
              <a:t>Re-Written Songs for Curriculum Requirements (</a:t>
            </a:r>
            <a:r>
              <a:rPr lang="en-US" dirty="0" err="1"/>
              <a:t>Yo</a:t>
            </a:r>
            <a:r>
              <a:rPr lang="en-US" dirty="0"/>
              <a:t> </a:t>
            </a:r>
            <a:r>
              <a:rPr lang="en-US" dirty="0" err="1"/>
              <a:t>Yo</a:t>
            </a:r>
            <a:r>
              <a:rPr lang="en-US" dirty="0"/>
              <a:t> Honey Singh, African Colonies)</a:t>
            </a:r>
          </a:p>
          <a:p>
            <a:endParaRPr lang="en-US" dirty="0"/>
          </a:p>
        </p:txBody>
      </p:sp>
    </p:spTree>
    <p:extLst>
      <p:ext uri="{BB962C8B-B14F-4D97-AF65-F5344CB8AC3E}">
        <p14:creationId xmlns:p14="http://schemas.microsoft.com/office/powerpoint/2010/main" val="290400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D845-3732-496A-9B53-D7F37ED2C13C}"/>
              </a:ext>
            </a:extLst>
          </p:cNvPr>
          <p:cNvSpPr>
            <a:spLocks noGrp="1"/>
          </p:cNvSpPr>
          <p:nvPr>
            <p:ph type="title"/>
          </p:nvPr>
        </p:nvSpPr>
        <p:spPr>
          <a:xfrm>
            <a:off x="629841" y="745548"/>
            <a:ext cx="7886700" cy="1325563"/>
          </a:xfrm>
        </p:spPr>
        <p:txBody>
          <a:bodyPr>
            <a:normAutofit/>
          </a:bodyPr>
          <a:lstStyle/>
          <a:p>
            <a:pPr algn="ctr"/>
            <a:r>
              <a:rPr lang="en-US" b="1" dirty="0">
                <a:solidFill>
                  <a:srgbClr val="A62F32"/>
                </a:solidFill>
              </a:rPr>
              <a:t>FORM into ACTION</a:t>
            </a:r>
            <a:br>
              <a:rPr lang="en-US" b="1" dirty="0">
                <a:solidFill>
                  <a:srgbClr val="A62F32"/>
                </a:solidFill>
              </a:rPr>
            </a:br>
            <a:r>
              <a:rPr lang="en-US" b="1" dirty="0">
                <a:solidFill>
                  <a:srgbClr val="A62F32"/>
                </a:solidFill>
              </a:rPr>
              <a:t>“Establish Being”</a:t>
            </a:r>
          </a:p>
        </p:txBody>
      </p:sp>
      <p:sp>
        <p:nvSpPr>
          <p:cNvPr id="3" name="Text Placeholder 2">
            <a:extLst>
              <a:ext uri="{FF2B5EF4-FFF2-40B4-BE49-F238E27FC236}">
                <a16:creationId xmlns:a16="http://schemas.microsoft.com/office/drawing/2014/main" id="{4D434CD9-CB9B-45A9-A6C8-D549A413B5C4}"/>
              </a:ext>
            </a:extLst>
          </p:cNvPr>
          <p:cNvSpPr>
            <a:spLocks noGrp="1"/>
          </p:cNvSpPr>
          <p:nvPr>
            <p:ph type="body" idx="1"/>
          </p:nvPr>
        </p:nvSpPr>
        <p:spPr>
          <a:xfrm>
            <a:off x="5326476" y="1440483"/>
            <a:ext cx="3538728" cy="975499"/>
          </a:xfrm>
        </p:spPr>
        <p:txBody>
          <a:bodyPr/>
          <a:lstStyle/>
          <a:p>
            <a:r>
              <a:rPr lang="en-US" dirty="0"/>
              <a:t>OPENING/MEDITATION</a:t>
            </a:r>
          </a:p>
        </p:txBody>
      </p:sp>
      <p:sp>
        <p:nvSpPr>
          <p:cNvPr id="4" name="Content Placeholder 3">
            <a:extLst>
              <a:ext uri="{FF2B5EF4-FFF2-40B4-BE49-F238E27FC236}">
                <a16:creationId xmlns:a16="http://schemas.microsoft.com/office/drawing/2014/main" id="{565623AA-759D-4492-9A02-CACFEA9A2EB5}"/>
              </a:ext>
            </a:extLst>
          </p:cNvPr>
          <p:cNvSpPr>
            <a:spLocks noGrp="1"/>
          </p:cNvSpPr>
          <p:nvPr>
            <p:ph sz="half" idx="2"/>
          </p:nvPr>
        </p:nvSpPr>
        <p:spPr>
          <a:xfrm>
            <a:off x="5275660" y="2415983"/>
            <a:ext cx="3868340" cy="3684588"/>
          </a:xfrm>
        </p:spPr>
        <p:txBody>
          <a:bodyPr>
            <a:normAutofit fontScale="77500" lnSpcReduction="20000"/>
          </a:bodyPr>
          <a:lstStyle/>
          <a:p>
            <a:pPr marL="0" indent="0">
              <a:buNone/>
            </a:pPr>
            <a:br>
              <a:rPr lang="en-US" dirty="0"/>
            </a:br>
            <a:r>
              <a:rPr lang="en-US" dirty="0"/>
              <a:t>This moment helps ground in the space and settle their minds. It starts with re-establishing the co-created guidelines of the space through song (Created in Class 1). It then continues through meditation or complete breathing/meditation which will help rid the mind-body connection of cortisol and stress by stimulating the vagal and nervous system.</a:t>
            </a:r>
          </a:p>
        </p:txBody>
      </p:sp>
      <p:sp>
        <p:nvSpPr>
          <p:cNvPr id="5" name="Text Placeholder 4">
            <a:extLst>
              <a:ext uri="{FF2B5EF4-FFF2-40B4-BE49-F238E27FC236}">
                <a16:creationId xmlns:a16="http://schemas.microsoft.com/office/drawing/2014/main" id="{F30D8D2E-2ADB-4CF2-BE4D-8D49DDCB562D}"/>
              </a:ext>
            </a:extLst>
          </p:cNvPr>
          <p:cNvSpPr>
            <a:spLocks noGrp="1"/>
          </p:cNvSpPr>
          <p:nvPr>
            <p:ph type="body" sz="quarter" idx="3"/>
          </p:nvPr>
        </p:nvSpPr>
        <p:spPr>
          <a:xfrm>
            <a:off x="278796" y="1592071"/>
            <a:ext cx="3887391" cy="823912"/>
          </a:xfrm>
        </p:spPr>
        <p:txBody>
          <a:bodyPr/>
          <a:lstStyle/>
          <a:p>
            <a:pPr algn="ctr"/>
            <a:r>
              <a:rPr lang="en-US" dirty="0"/>
              <a:t>BEING Activity</a:t>
            </a:r>
          </a:p>
        </p:txBody>
      </p:sp>
      <p:sp>
        <p:nvSpPr>
          <p:cNvPr id="6" name="Content Placeholder 5">
            <a:extLst>
              <a:ext uri="{FF2B5EF4-FFF2-40B4-BE49-F238E27FC236}">
                <a16:creationId xmlns:a16="http://schemas.microsoft.com/office/drawing/2014/main" id="{964B60D7-9246-4CB3-B333-A2892483936F}"/>
              </a:ext>
            </a:extLst>
          </p:cNvPr>
          <p:cNvSpPr>
            <a:spLocks noGrp="1"/>
          </p:cNvSpPr>
          <p:nvPr>
            <p:ph sz="quarter" idx="4"/>
          </p:nvPr>
        </p:nvSpPr>
        <p:spPr>
          <a:xfrm>
            <a:off x="629841" y="2599724"/>
            <a:ext cx="3887391" cy="3684588"/>
          </a:xfrm>
        </p:spPr>
        <p:txBody>
          <a:bodyPr>
            <a:normAutofit fontScale="77500" lnSpcReduction="20000"/>
          </a:bodyPr>
          <a:lstStyle/>
          <a:p>
            <a:pPr marL="0" indent="0">
              <a:buNone/>
            </a:pPr>
            <a:r>
              <a:rPr lang="en-US" dirty="0"/>
              <a:t>This will be a rotating series of exercises to help each brain-body type reboots based on their individual physiological needs.</a:t>
            </a:r>
          </a:p>
          <a:p>
            <a:pPr marL="0" indent="0">
              <a:buNone/>
            </a:pPr>
            <a:endParaRPr lang="en-US" dirty="0"/>
          </a:p>
          <a:p>
            <a:pPr marL="0" indent="0">
              <a:buNone/>
            </a:pPr>
            <a:r>
              <a:rPr lang="en-US" dirty="0"/>
              <a:t>Examples: Authentic Movement, Yoga, Contact Improvisation, Guided Movement Sequences, Vocal/Breath exercises with movement, Restorative Exercises.</a:t>
            </a:r>
          </a:p>
        </p:txBody>
      </p:sp>
    </p:spTree>
    <p:extLst>
      <p:ext uri="{BB962C8B-B14F-4D97-AF65-F5344CB8AC3E}">
        <p14:creationId xmlns:p14="http://schemas.microsoft.com/office/powerpoint/2010/main" val="3586235608"/>
      </p:ext>
    </p:extLst>
  </p:cSld>
  <p:clrMapOvr>
    <a:masterClrMapping/>
  </p:clrMapOvr>
  <mc:AlternateContent xmlns:mc="http://schemas.openxmlformats.org/markup-compatibility/2006" xmlns:p14="http://schemas.microsoft.com/office/powerpoint/2010/main">
    <mc:Choice Requires="p14">
      <p:transition spd="slow" p14:dur="2000" advTm="8073"/>
    </mc:Choice>
    <mc:Fallback xmlns="">
      <p:transition spd="slow" advTm="807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41123-56AD-4C7E-A3AC-BAE3900762AB}"/>
              </a:ext>
            </a:extLst>
          </p:cNvPr>
          <p:cNvSpPr>
            <a:spLocks noGrp="1"/>
          </p:cNvSpPr>
          <p:nvPr>
            <p:ph type="title"/>
          </p:nvPr>
        </p:nvSpPr>
        <p:spPr/>
        <p:txBody>
          <a:bodyPr/>
          <a:lstStyle/>
          <a:p>
            <a:pPr algn="ctr"/>
            <a:r>
              <a:rPr lang="en-US" b="1" dirty="0">
                <a:solidFill>
                  <a:srgbClr val="A62F32"/>
                </a:solidFill>
              </a:rPr>
              <a:t>PERFORM ACTION</a:t>
            </a:r>
          </a:p>
        </p:txBody>
      </p:sp>
      <p:sp>
        <p:nvSpPr>
          <p:cNvPr id="3" name="Content Placeholder 2">
            <a:extLst>
              <a:ext uri="{FF2B5EF4-FFF2-40B4-BE49-F238E27FC236}">
                <a16:creationId xmlns:a16="http://schemas.microsoft.com/office/drawing/2014/main" id="{0EFCE2A4-4062-49DC-B92D-92EDE0044A5F}"/>
              </a:ext>
            </a:extLst>
          </p:cNvPr>
          <p:cNvSpPr>
            <a:spLocks noGrp="1"/>
          </p:cNvSpPr>
          <p:nvPr>
            <p:ph sz="half" idx="1"/>
          </p:nvPr>
        </p:nvSpPr>
        <p:spPr/>
        <p:txBody>
          <a:bodyPr>
            <a:normAutofit fontScale="77500" lnSpcReduction="20000"/>
          </a:bodyPr>
          <a:lstStyle/>
          <a:p>
            <a:r>
              <a:rPr lang="en-US" b="1" dirty="0"/>
              <a:t>SPARK/EXPOSURE:                         (PROACTIVE CIRCLES)</a:t>
            </a:r>
            <a:br>
              <a:rPr lang="en-US" dirty="0"/>
            </a:br>
            <a:r>
              <a:rPr lang="en-US" dirty="0"/>
              <a:t>This is where homework will be discussed, exposure films will be discussed in dyads and group work, and the theme for the week will be explored in multiple ways including discursive dialogue and question curriculum. It will also involve a large visual art component and Restorative Practices activities. This is also where GOALS for the class will be established.</a:t>
            </a:r>
          </a:p>
        </p:txBody>
      </p:sp>
      <p:sp>
        <p:nvSpPr>
          <p:cNvPr id="4" name="Content Placeholder 3">
            <a:extLst>
              <a:ext uri="{FF2B5EF4-FFF2-40B4-BE49-F238E27FC236}">
                <a16:creationId xmlns:a16="http://schemas.microsoft.com/office/drawing/2014/main" id="{F8AB0D5C-FD68-4BF4-BB20-E9A46AE204DB}"/>
              </a:ext>
            </a:extLst>
          </p:cNvPr>
          <p:cNvSpPr>
            <a:spLocks noGrp="1"/>
          </p:cNvSpPr>
          <p:nvPr>
            <p:ph sz="half" idx="2"/>
          </p:nvPr>
        </p:nvSpPr>
        <p:spPr/>
        <p:txBody>
          <a:bodyPr>
            <a:normAutofit fontScale="77500" lnSpcReduction="20000"/>
          </a:bodyPr>
          <a:lstStyle/>
          <a:p>
            <a:r>
              <a:rPr lang="en-US" b="1" dirty="0"/>
              <a:t>MINI-ACTIVITY:                              (CIRCLE or CLASSROOM FORMAT)</a:t>
            </a:r>
            <a:br>
              <a:rPr lang="en-US" dirty="0"/>
            </a:br>
            <a:r>
              <a:rPr lang="en-US" dirty="0"/>
              <a:t>This section will include vocabulary, themes, and fundamental building blocks for what will be covered in the MAIN-ACTIVITY. This could include codifying a series of movements from the BEING Activity, co-creating a framework for the SHAME/NON-VERBAL communication being navigated through the MAIN-ACTIVITY, or further discursive dialogue around the topic of the day.</a:t>
            </a:r>
          </a:p>
        </p:txBody>
      </p:sp>
    </p:spTree>
    <p:extLst>
      <p:ext uri="{BB962C8B-B14F-4D97-AF65-F5344CB8AC3E}">
        <p14:creationId xmlns:p14="http://schemas.microsoft.com/office/powerpoint/2010/main" val="3960909614"/>
      </p:ext>
    </p:extLst>
  </p:cSld>
  <p:clrMapOvr>
    <a:masterClrMapping/>
  </p:clrMapOvr>
  <mc:AlternateContent xmlns:mc="http://schemas.openxmlformats.org/markup-compatibility/2006" xmlns:p14="http://schemas.microsoft.com/office/powerpoint/2010/main">
    <mc:Choice Requires="p14">
      <p:transition spd="slow" p14:dur="2000" advTm="12033"/>
    </mc:Choice>
    <mc:Fallback xmlns="">
      <p:transition spd="slow" advTm="1203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EA734-607C-42A9-A91F-33C0FD15DD73}"/>
              </a:ext>
            </a:extLst>
          </p:cNvPr>
          <p:cNvSpPr>
            <a:spLocks noGrp="1"/>
          </p:cNvSpPr>
          <p:nvPr>
            <p:ph type="title"/>
          </p:nvPr>
        </p:nvSpPr>
        <p:spPr/>
        <p:txBody>
          <a:bodyPr/>
          <a:lstStyle/>
          <a:p>
            <a:r>
              <a:rPr lang="en-US" b="1" dirty="0">
                <a:solidFill>
                  <a:srgbClr val="A62F32"/>
                </a:solidFill>
              </a:rPr>
              <a:t>TAKING ACTION into COMMUNITY</a:t>
            </a:r>
          </a:p>
        </p:txBody>
      </p:sp>
      <p:sp>
        <p:nvSpPr>
          <p:cNvPr id="3" name="Content Placeholder 2">
            <a:extLst>
              <a:ext uri="{FF2B5EF4-FFF2-40B4-BE49-F238E27FC236}">
                <a16:creationId xmlns:a16="http://schemas.microsoft.com/office/drawing/2014/main" id="{821EF3F7-C137-42CE-9B85-B6ED937FCAD9}"/>
              </a:ext>
            </a:extLst>
          </p:cNvPr>
          <p:cNvSpPr>
            <a:spLocks noGrp="1"/>
          </p:cNvSpPr>
          <p:nvPr>
            <p:ph sz="half" idx="1"/>
          </p:nvPr>
        </p:nvSpPr>
        <p:spPr/>
        <p:txBody>
          <a:bodyPr>
            <a:normAutofit fontScale="62500" lnSpcReduction="20000"/>
          </a:bodyPr>
          <a:lstStyle/>
          <a:p>
            <a:r>
              <a:rPr lang="en-US" b="1" dirty="0"/>
              <a:t>MAIN-ACTIVITY: (CLASSROOM FORMAT)</a:t>
            </a:r>
            <a:br>
              <a:rPr lang="en-US" dirty="0"/>
            </a:br>
            <a:endParaRPr lang="en-US" dirty="0"/>
          </a:p>
          <a:p>
            <a:pPr marL="342900" lvl="1" indent="0">
              <a:buNone/>
            </a:pPr>
            <a:r>
              <a:rPr lang="en-US" dirty="0"/>
              <a:t>This is the primary creation portion of the class. It will involve time in groups as well as co-creating in a lab setting with the entire class.</a:t>
            </a:r>
          </a:p>
        </p:txBody>
      </p:sp>
      <p:sp>
        <p:nvSpPr>
          <p:cNvPr id="4" name="Content Placeholder 3">
            <a:extLst>
              <a:ext uri="{FF2B5EF4-FFF2-40B4-BE49-F238E27FC236}">
                <a16:creationId xmlns:a16="http://schemas.microsoft.com/office/drawing/2014/main" id="{18C644D2-A6D2-46AD-BA20-8AB2FF037DCC}"/>
              </a:ext>
            </a:extLst>
          </p:cNvPr>
          <p:cNvSpPr>
            <a:spLocks noGrp="1"/>
          </p:cNvSpPr>
          <p:nvPr>
            <p:ph sz="half" idx="2"/>
          </p:nvPr>
        </p:nvSpPr>
        <p:spPr/>
        <p:txBody>
          <a:bodyPr>
            <a:normAutofit fontScale="62500" lnSpcReduction="20000"/>
          </a:bodyPr>
          <a:lstStyle/>
          <a:p>
            <a:r>
              <a:rPr lang="en-US" b="1" dirty="0"/>
              <a:t>CLOSING: (CIRCLE FORMAT)</a:t>
            </a:r>
            <a:br>
              <a:rPr lang="en-US" dirty="0"/>
            </a:br>
            <a:endParaRPr lang="en-US" dirty="0"/>
          </a:p>
          <a:p>
            <a:pPr marL="0" indent="0">
              <a:buNone/>
            </a:pPr>
            <a:r>
              <a:rPr lang="en-US" dirty="0"/>
              <a:t>Starting with a mini-meditation or </a:t>
            </a:r>
            <a:r>
              <a:rPr lang="en-US" dirty="0" err="1"/>
              <a:t>Heartfullness</a:t>
            </a:r>
            <a:r>
              <a:rPr lang="en-US" dirty="0"/>
              <a:t> moment, this is an opportunity to reflect on what happened in class that day. This will include questions to both students and teacher: </a:t>
            </a:r>
          </a:p>
          <a:p>
            <a:pPr marL="0" indent="0">
              <a:buNone/>
            </a:pPr>
            <a:r>
              <a:rPr lang="en-US" b="1" dirty="0"/>
              <a:t>“How did you do today on a scale of 1-5 based on goals? Why?” </a:t>
            </a:r>
          </a:p>
          <a:p>
            <a:pPr marL="0" indent="0">
              <a:buNone/>
            </a:pPr>
            <a:r>
              <a:rPr lang="en-US" b="1" dirty="0"/>
              <a:t>“How did we do as a class today? Why? Give examples…” “How did the guides do today? Why? Give examples…” </a:t>
            </a:r>
          </a:p>
          <a:p>
            <a:pPr marL="0" indent="0">
              <a:buNone/>
            </a:pPr>
            <a:r>
              <a:rPr lang="en-US" dirty="0"/>
              <a:t>This area will also include </a:t>
            </a:r>
            <a:r>
              <a:rPr lang="en-US" dirty="0" err="1"/>
              <a:t>shoutouts</a:t>
            </a:r>
            <a:r>
              <a:rPr lang="en-US" dirty="0"/>
              <a:t> of moments that were enjoyed as well as a birthday circle sharing one thing they love about the birthday celebrator.</a:t>
            </a:r>
          </a:p>
        </p:txBody>
      </p:sp>
    </p:spTree>
    <p:extLst>
      <p:ext uri="{BB962C8B-B14F-4D97-AF65-F5344CB8AC3E}">
        <p14:creationId xmlns:p14="http://schemas.microsoft.com/office/powerpoint/2010/main" val="3152126425"/>
      </p:ext>
    </p:extLst>
  </p:cSld>
  <p:clrMapOvr>
    <a:masterClrMapping/>
  </p:clrMapOvr>
  <mc:AlternateContent xmlns:mc="http://schemas.openxmlformats.org/markup-compatibility/2006" xmlns:p14="http://schemas.microsoft.com/office/powerpoint/2010/main">
    <mc:Choice Requires="p14">
      <p:transition spd="slow" p14:dur="2000" advTm="34115"/>
    </mc:Choice>
    <mc:Fallback xmlns="">
      <p:transition spd="slow" advTm="3411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D73C4-0112-4439-B207-A9CF57BB9334}"/>
              </a:ext>
            </a:extLst>
          </p:cNvPr>
          <p:cNvSpPr>
            <a:spLocks noGrp="1"/>
          </p:cNvSpPr>
          <p:nvPr>
            <p:ph type="title"/>
          </p:nvPr>
        </p:nvSpPr>
        <p:spPr/>
        <p:txBody>
          <a:bodyPr/>
          <a:lstStyle/>
          <a:p>
            <a:pPr algn="ctr"/>
            <a:r>
              <a:rPr lang="en-US" b="1" dirty="0">
                <a:solidFill>
                  <a:srgbClr val="A62F32"/>
                </a:solidFill>
              </a:rPr>
              <a:t>9 months in…</a:t>
            </a:r>
          </a:p>
        </p:txBody>
      </p:sp>
      <p:pic>
        <p:nvPicPr>
          <p:cNvPr id="4" name="Maya_ A Teach For India Broadway Musical">
            <a:hlinkClick r:id="" action="ppaction://media"/>
            <a:extLst>
              <a:ext uri="{FF2B5EF4-FFF2-40B4-BE49-F238E27FC236}">
                <a16:creationId xmlns:a16="http://schemas.microsoft.com/office/drawing/2014/main" id="{AE303A10-8431-4CE7-82D7-69D1A8D51AB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3263" y="1825625"/>
            <a:ext cx="7735887" cy="4351338"/>
          </a:xfrm>
        </p:spPr>
      </p:pic>
    </p:spTree>
    <p:extLst>
      <p:ext uri="{BB962C8B-B14F-4D97-AF65-F5344CB8AC3E}">
        <p14:creationId xmlns:p14="http://schemas.microsoft.com/office/powerpoint/2010/main" val="181414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6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732529-1C7F-4974-A478-013C9B0BAF45}"/>
              </a:ext>
            </a:extLst>
          </p:cNvPr>
          <p:cNvSpPr txBox="1"/>
          <p:nvPr/>
        </p:nvSpPr>
        <p:spPr>
          <a:xfrm>
            <a:off x="676366" y="4159972"/>
            <a:ext cx="2412522" cy="646331"/>
          </a:xfrm>
          <a:prstGeom prst="rect">
            <a:avLst/>
          </a:prstGeom>
          <a:noFill/>
          <a:ln>
            <a:solidFill>
              <a:srgbClr val="FF0000"/>
            </a:solidFill>
          </a:ln>
        </p:spPr>
        <p:txBody>
          <a:bodyPr wrap="square" rtlCol="0">
            <a:spAutoFit/>
          </a:bodyPr>
          <a:lstStyle/>
          <a:p>
            <a:r>
              <a:rPr lang="en-US" sz="3600" b="1" dirty="0">
                <a:solidFill>
                  <a:srgbClr val="A62F32"/>
                </a:solidFill>
              </a:rPr>
              <a:t>HEARTBEAT</a:t>
            </a:r>
          </a:p>
        </p:txBody>
      </p:sp>
      <p:sp>
        <p:nvSpPr>
          <p:cNvPr id="7" name="TextBox 6">
            <a:extLst>
              <a:ext uri="{FF2B5EF4-FFF2-40B4-BE49-F238E27FC236}">
                <a16:creationId xmlns:a16="http://schemas.microsoft.com/office/drawing/2014/main" id="{7A447BA5-D659-4689-9FC7-293DAAFFDCF0}"/>
              </a:ext>
            </a:extLst>
          </p:cNvPr>
          <p:cNvSpPr txBox="1"/>
          <p:nvPr/>
        </p:nvSpPr>
        <p:spPr>
          <a:xfrm>
            <a:off x="6055110" y="4103781"/>
            <a:ext cx="2354591" cy="646331"/>
          </a:xfrm>
          <a:prstGeom prst="rect">
            <a:avLst/>
          </a:prstGeom>
          <a:noFill/>
          <a:ln>
            <a:solidFill>
              <a:srgbClr val="FF0000"/>
            </a:solidFill>
          </a:ln>
        </p:spPr>
        <p:txBody>
          <a:bodyPr wrap="square" rtlCol="0">
            <a:spAutoFit/>
          </a:bodyPr>
          <a:lstStyle/>
          <a:p>
            <a:r>
              <a:rPr lang="en-US" sz="3600" b="1" dirty="0">
                <a:solidFill>
                  <a:srgbClr val="A62F32"/>
                </a:solidFill>
              </a:rPr>
              <a:t>EMOTIONS</a:t>
            </a:r>
          </a:p>
        </p:txBody>
      </p:sp>
      <p:sp>
        <p:nvSpPr>
          <p:cNvPr id="8" name="TextBox 7">
            <a:extLst>
              <a:ext uri="{FF2B5EF4-FFF2-40B4-BE49-F238E27FC236}">
                <a16:creationId xmlns:a16="http://schemas.microsoft.com/office/drawing/2014/main" id="{AE040C83-7B5A-4837-B8EA-108E673CFD7E}"/>
              </a:ext>
            </a:extLst>
          </p:cNvPr>
          <p:cNvSpPr txBox="1"/>
          <p:nvPr/>
        </p:nvSpPr>
        <p:spPr>
          <a:xfrm>
            <a:off x="3725210" y="1201930"/>
            <a:ext cx="1693579" cy="646331"/>
          </a:xfrm>
          <a:prstGeom prst="rect">
            <a:avLst/>
          </a:prstGeom>
          <a:noFill/>
          <a:ln>
            <a:solidFill>
              <a:srgbClr val="FF0000"/>
            </a:solidFill>
          </a:ln>
        </p:spPr>
        <p:txBody>
          <a:bodyPr wrap="square" rtlCol="0">
            <a:spAutoFit/>
          </a:bodyPr>
          <a:lstStyle/>
          <a:p>
            <a:r>
              <a:rPr lang="en-US" sz="3600" b="1" dirty="0">
                <a:solidFill>
                  <a:srgbClr val="A62F32"/>
                </a:solidFill>
              </a:rPr>
              <a:t>BREATH</a:t>
            </a:r>
          </a:p>
        </p:txBody>
      </p:sp>
      <p:sp>
        <p:nvSpPr>
          <p:cNvPr id="11" name="Arrow: Up-Down 10">
            <a:extLst>
              <a:ext uri="{FF2B5EF4-FFF2-40B4-BE49-F238E27FC236}">
                <a16:creationId xmlns:a16="http://schemas.microsoft.com/office/drawing/2014/main" id="{71307F68-FD06-44BF-A8E3-029333502670}"/>
              </a:ext>
            </a:extLst>
          </p:cNvPr>
          <p:cNvSpPr/>
          <p:nvPr/>
        </p:nvSpPr>
        <p:spPr>
          <a:xfrm rot="19184033">
            <a:off x="5782300" y="1749233"/>
            <a:ext cx="1027823" cy="2294189"/>
          </a:xfrm>
          <a:prstGeom prst="upDownArrow">
            <a:avLst/>
          </a:prstGeom>
          <a:solidFill>
            <a:srgbClr val="397E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3" name="Arrow: Up-Down 12">
            <a:extLst>
              <a:ext uri="{FF2B5EF4-FFF2-40B4-BE49-F238E27FC236}">
                <a16:creationId xmlns:a16="http://schemas.microsoft.com/office/drawing/2014/main" id="{1921C9FD-859D-4BA5-9748-FDD07556D85F}"/>
              </a:ext>
            </a:extLst>
          </p:cNvPr>
          <p:cNvSpPr/>
          <p:nvPr/>
        </p:nvSpPr>
        <p:spPr>
          <a:xfrm rot="2559963">
            <a:off x="2257231" y="1737292"/>
            <a:ext cx="1036320" cy="2222226"/>
          </a:xfrm>
          <a:prstGeom prst="upDownArrow">
            <a:avLst/>
          </a:prstGeom>
          <a:solidFill>
            <a:srgbClr val="397E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Down 13">
            <a:extLst>
              <a:ext uri="{FF2B5EF4-FFF2-40B4-BE49-F238E27FC236}">
                <a16:creationId xmlns:a16="http://schemas.microsoft.com/office/drawing/2014/main" id="{1A9A70F2-F641-46D9-BBB7-F4735FE30FE8}"/>
              </a:ext>
            </a:extLst>
          </p:cNvPr>
          <p:cNvSpPr/>
          <p:nvPr/>
        </p:nvSpPr>
        <p:spPr>
          <a:xfrm rot="16200000">
            <a:off x="3974863" y="3276875"/>
            <a:ext cx="1188720" cy="2412524"/>
          </a:xfrm>
          <a:prstGeom prst="upDownArrow">
            <a:avLst/>
          </a:prstGeom>
          <a:solidFill>
            <a:srgbClr val="397E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5400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9AC17-D8EA-4370-BE42-5D9F9491C959}"/>
              </a:ext>
            </a:extLst>
          </p:cNvPr>
          <p:cNvSpPr>
            <a:spLocks noGrp="1"/>
          </p:cNvSpPr>
          <p:nvPr>
            <p:ph type="ctrTitle"/>
          </p:nvPr>
        </p:nvSpPr>
        <p:spPr>
          <a:xfrm>
            <a:off x="685800" y="561658"/>
            <a:ext cx="7772400" cy="1095057"/>
          </a:xfrm>
        </p:spPr>
        <p:txBody>
          <a:bodyPr/>
          <a:lstStyle/>
          <a:p>
            <a:r>
              <a:rPr lang="en-US" b="1" dirty="0">
                <a:solidFill>
                  <a:srgbClr val="A62F32"/>
                </a:solidFill>
              </a:rPr>
              <a:t>The Proof in the Pudding</a:t>
            </a:r>
          </a:p>
        </p:txBody>
      </p:sp>
      <p:sp>
        <p:nvSpPr>
          <p:cNvPr id="3" name="Subtitle 2">
            <a:extLst>
              <a:ext uri="{FF2B5EF4-FFF2-40B4-BE49-F238E27FC236}">
                <a16:creationId xmlns:a16="http://schemas.microsoft.com/office/drawing/2014/main" id="{6C6F22FE-2FA5-41C2-A253-26B512A7935D}"/>
              </a:ext>
            </a:extLst>
          </p:cNvPr>
          <p:cNvSpPr>
            <a:spLocks noGrp="1"/>
          </p:cNvSpPr>
          <p:nvPr>
            <p:ph type="subTitle" idx="1"/>
          </p:nvPr>
        </p:nvSpPr>
        <p:spPr/>
        <p:txBody>
          <a:bodyPr/>
          <a:lstStyle/>
          <a:p>
            <a:endParaRPr lang="en-US"/>
          </a:p>
        </p:txBody>
      </p:sp>
      <p:pic>
        <p:nvPicPr>
          <p:cNvPr id="5" name="Picture 4" descr="A picture containing person&#10;&#10;Description generated with very high confidence">
            <a:extLst>
              <a:ext uri="{FF2B5EF4-FFF2-40B4-BE49-F238E27FC236}">
                <a16:creationId xmlns:a16="http://schemas.microsoft.com/office/drawing/2014/main" id="{E109FB0E-E363-473C-96A7-BD6F4A4681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0760" y="1817370"/>
            <a:ext cx="4366260" cy="4366260"/>
          </a:xfrm>
          <a:prstGeom prst="rect">
            <a:avLst/>
          </a:prstGeom>
        </p:spPr>
      </p:pic>
    </p:spTree>
    <p:extLst>
      <p:ext uri="{BB962C8B-B14F-4D97-AF65-F5344CB8AC3E}">
        <p14:creationId xmlns:p14="http://schemas.microsoft.com/office/powerpoint/2010/main" val="3834947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E8007-B354-42D0-B628-CB81F69F5E2B}"/>
              </a:ext>
            </a:extLst>
          </p:cNvPr>
          <p:cNvSpPr>
            <a:spLocks noGrp="1"/>
          </p:cNvSpPr>
          <p:nvPr>
            <p:ph type="title"/>
          </p:nvPr>
        </p:nvSpPr>
        <p:spPr/>
        <p:txBody>
          <a:bodyPr/>
          <a:lstStyle/>
          <a:p>
            <a:pPr algn="ctr"/>
            <a:r>
              <a:rPr lang="en-US" b="1" u="sng" dirty="0">
                <a:solidFill>
                  <a:srgbClr val="A62F32"/>
                </a:solidFill>
              </a:rPr>
              <a:t> MAYA: The Musical </a:t>
            </a:r>
          </a:p>
        </p:txBody>
      </p:sp>
      <p:pic>
        <p:nvPicPr>
          <p:cNvPr id="6" name="Content Placeholder 5" descr="A close up of a sign&#10;&#10;Description generated with very high confidence">
            <a:extLst>
              <a:ext uri="{FF2B5EF4-FFF2-40B4-BE49-F238E27FC236}">
                <a16:creationId xmlns:a16="http://schemas.microsoft.com/office/drawing/2014/main" id="{2407F6CA-7504-41DF-AC2E-825769A0FC55}"/>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385143" y="1979945"/>
            <a:ext cx="3886200" cy="3883671"/>
          </a:xfrm>
        </p:spPr>
      </p:pic>
      <p:pic>
        <p:nvPicPr>
          <p:cNvPr id="10" name="Picture 9" descr="A picture containing text&#10;&#10;Description generated with very high confidence">
            <a:extLst>
              <a:ext uri="{FF2B5EF4-FFF2-40B4-BE49-F238E27FC236}">
                <a16:creationId xmlns:a16="http://schemas.microsoft.com/office/drawing/2014/main" id="{ACA9957F-68E5-47E3-80B3-F673FAA232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0253" y="1935012"/>
            <a:ext cx="3928604" cy="3928604"/>
          </a:xfrm>
          <a:prstGeom prst="rect">
            <a:avLst/>
          </a:prstGeom>
        </p:spPr>
      </p:pic>
      <p:sp>
        <p:nvSpPr>
          <p:cNvPr id="12" name="Content Placeholder 11">
            <a:extLst>
              <a:ext uri="{FF2B5EF4-FFF2-40B4-BE49-F238E27FC236}">
                <a16:creationId xmlns:a16="http://schemas.microsoft.com/office/drawing/2014/main" id="{671399D6-A1BB-41DA-BDF4-D6C4B1A2EB8F}"/>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3020694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D705B-E337-4991-B30E-8B7C52ED55E7}"/>
              </a:ext>
            </a:extLst>
          </p:cNvPr>
          <p:cNvSpPr>
            <a:spLocks noGrp="1"/>
          </p:cNvSpPr>
          <p:nvPr>
            <p:ph type="title"/>
          </p:nvPr>
        </p:nvSpPr>
        <p:spPr>
          <a:xfrm>
            <a:off x="-39756" y="1202942"/>
            <a:ext cx="4611756" cy="854457"/>
          </a:xfrm>
        </p:spPr>
        <p:txBody>
          <a:bodyPr>
            <a:normAutofit/>
          </a:bodyPr>
          <a:lstStyle/>
          <a:p>
            <a:pPr algn="ctr"/>
            <a:r>
              <a:rPr lang="en-US" sz="4400" b="1" dirty="0">
                <a:solidFill>
                  <a:srgbClr val="A62F32"/>
                </a:solidFill>
              </a:rPr>
              <a:t>HANNA INSTITUTE</a:t>
            </a:r>
          </a:p>
        </p:txBody>
      </p:sp>
      <p:pic>
        <p:nvPicPr>
          <p:cNvPr id="6" name="Picture Placeholder 5" descr="A picture containing curtain&#10;&#10;Description generated with high confidence">
            <a:extLst>
              <a:ext uri="{FF2B5EF4-FFF2-40B4-BE49-F238E27FC236}">
                <a16:creationId xmlns:a16="http://schemas.microsoft.com/office/drawing/2014/main" id="{E40570A7-07E2-42FF-820C-9EEDFD5829D7}"/>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5292091" y="2057399"/>
            <a:ext cx="3317914" cy="3493140"/>
          </a:xfrm>
        </p:spPr>
      </p:pic>
      <p:sp>
        <p:nvSpPr>
          <p:cNvPr id="4" name="Text Placeholder 3">
            <a:extLst>
              <a:ext uri="{FF2B5EF4-FFF2-40B4-BE49-F238E27FC236}">
                <a16:creationId xmlns:a16="http://schemas.microsoft.com/office/drawing/2014/main" id="{AD2E93CD-8C9E-4473-BDC5-FAB5046B683F}"/>
              </a:ext>
            </a:extLst>
          </p:cNvPr>
          <p:cNvSpPr>
            <a:spLocks noGrp="1"/>
          </p:cNvSpPr>
          <p:nvPr>
            <p:ph type="body" sz="half" idx="2"/>
          </p:nvPr>
        </p:nvSpPr>
        <p:spPr>
          <a:xfrm>
            <a:off x="198783" y="2057400"/>
            <a:ext cx="4611756" cy="4343400"/>
          </a:xfrm>
        </p:spPr>
        <p:txBody>
          <a:bodyPr>
            <a:normAutofit fontScale="92500" lnSpcReduction="10000"/>
          </a:bodyPr>
          <a:lstStyle/>
          <a:p>
            <a:endParaRPr lang="en-US" sz="2400" u="sng" dirty="0"/>
          </a:p>
          <a:p>
            <a:r>
              <a:rPr lang="en-US" sz="2400" u="sng" dirty="0"/>
              <a:t>SONOMA CHARTER SCHOOL</a:t>
            </a:r>
          </a:p>
          <a:p>
            <a:pPr marL="800100" lvl="1" indent="-342900">
              <a:buFont typeface="Arial" panose="020B0604020202020204" pitchFamily="34" charset="0"/>
              <a:buChar char="•"/>
            </a:pPr>
            <a:r>
              <a:rPr lang="en-US" sz="2200" dirty="0"/>
              <a:t>RAINBOWDANCE (K-3)</a:t>
            </a:r>
          </a:p>
          <a:p>
            <a:pPr marL="800100" lvl="1" indent="-342900">
              <a:buFont typeface="Arial" panose="020B0604020202020204" pitchFamily="34" charset="0"/>
              <a:buChar char="•"/>
            </a:pPr>
            <a:r>
              <a:rPr lang="en-US" sz="2200" dirty="0"/>
              <a:t>Teacher Development</a:t>
            </a:r>
          </a:p>
          <a:p>
            <a:pPr marL="800100" lvl="1" indent="-342900">
              <a:buFont typeface="Arial" panose="020B0604020202020204" pitchFamily="34" charset="0"/>
              <a:buChar char="•"/>
            </a:pPr>
            <a:r>
              <a:rPr lang="en-US" sz="2200" dirty="0"/>
              <a:t>Clinician</a:t>
            </a:r>
          </a:p>
          <a:p>
            <a:pPr marL="800100" lvl="1" indent="-342900">
              <a:buFont typeface="Arial" panose="020B0604020202020204" pitchFamily="34" charset="0"/>
              <a:buChar char="•"/>
            </a:pPr>
            <a:r>
              <a:rPr lang="en-US" sz="2200" dirty="0"/>
              <a:t>Community Engagement</a:t>
            </a:r>
          </a:p>
          <a:p>
            <a:endParaRPr lang="en-US" sz="2400" dirty="0"/>
          </a:p>
          <a:p>
            <a:r>
              <a:rPr lang="en-US" sz="2400" u="sng" dirty="0"/>
              <a:t>RESILIENT SONOMA </a:t>
            </a:r>
          </a:p>
          <a:p>
            <a:pPr marL="800100" lvl="1" indent="-342900">
              <a:buFont typeface="Arial" panose="020B0604020202020204" pitchFamily="34" charset="0"/>
              <a:buChar char="•"/>
            </a:pPr>
            <a:r>
              <a:rPr lang="en-US" sz="2200" dirty="0"/>
              <a:t>Tipping Point Grant </a:t>
            </a:r>
          </a:p>
          <a:p>
            <a:pPr lvl="1"/>
            <a:r>
              <a:rPr lang="en-US" sz="2200" dirty="0"/>
              <a:t>     (Trauma Informed Care Training)</a:t>
            </a:r>
          </a:p>
          <a:p>
            <a:pPr marL="800100" lvl="1" indent="-342900">
              <a:buFont typeface="Arial" panose="020B0604020202020204" pitchFamily="34" charset="0"/>
              <a:buChar char="•"/>
            </a:pPr>
            <a:r>
              <a:rPr lang="en-US" sz="2200" dirty="0"/>
              <a:t>Vintners Association Grant</a:t>
            </a:r>
          </a:p>
          <a:p>
            <a:pPr lvl="1"/>
            <a:r>
              <a:rPr lang="en-US" sz="2200" dirty="0"/>
              <a:t>    (Spanish Language Programming)</a:t>
            </a:r>
          </a:p>
        </p:txBody>
      </p:sp>
    </p:spTree>
    <p:extLst>
      <p:ext uri="{BB962C8B-B14F-4D97-AF65-F5344CB8AC3E}">
        <p14:creationId xmlns:p14="http://schemas.microsoft.com/office/powerpoint/2010/main" val="1507735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78904" y="1051133"/>
            <a:ext cx="8716618" cy="5125830"/>
          </a:xfrm>
        </p:spPr>
        <p:txBody>
          <a:bodyPr>
            <a:normAutofit lnSpcReduction="10000"/>
          </a:bodyPr>
          <a:lstStyle/>
          <a:p>
            <a:pPr marL="0" indent="0" algn="ctr">
              <a:buNone/>
            </a:pPr>
            <a:r>
              <a:rPr lang="en-US" sz="4000" b="1" i="1" dirty="0">
                <a:solidFill>
                  <a:srgbClr val="397E58"/>
                </a:solidFill>
              </a:rPr>
              <a:t>“You deserve the best.                          Never feel unworthy                                      or not justified in having the best.                                            I tell you, this is your heritage.                 But, you have to accept it.                       You have to expect it.                                And, you have to claim it.                          To do so is not demanding too much.”</a:t>
            </a:r>
          </a:p>
          <a:p>
            <a:pPr marL="0" indent="0" algn="ctr">
              <a:buNone/>
            </a:pPr>
            <a:r>
              <a:rPr lang="en-US" sz="4000" b="1" i="1" dirty="0">
                <a:solidFill>
                  <a:srgbClr val="397E58"/>
                </a:solidFill>
              </a:rPr>
              <a:t>~Swami </a:t>
            </a:r>
            <a:r>
              <a:rPr lang="en-US" sz="4000" b="1" i="1" dirty="0" err="1">
                <a:solidFill>
                  <a:srgbClr val="397E58"/>
                </a:solidFill>
              </a:rPr>
              <a:t>Brahmananda</a:t>
            </a:r>
            <a:r>
              <a:rPr lang="en-US" sz="4000" b="1" i="1" dirty="0">
                <a:solidFill>
                  <a:srgbClr val="397E58"/>
                </a:solidFill>
              </a:rPr>
              <a:t> </a:t>
            </a:r>
            <a:r>
              <a:rPr lang="en-US" sz="4000" b="1" i="1" dirty="0" err="1">
                <a:solidFill>
                  <a:srgbClr val="397E58"/>
                </a:solidFill>
              </a:rPr>
              <a:t>Sarawati</a:t>
            </a:r>
            <a:endParaRPr lang="en-US" sz="4000" b="1" i="1" dirty="0">
              <a:solidFill>
                <a:srgbClr val="397E58"/>
              </a:solidFill>
            </a:endParaRPr>
          </a:p>
        </p:txBody>
      </p:sp>
    </p:spTree>
    <p:extLst>
      <p:ext uri="{BB962C8B-B14F-4D97-AF65-F5344CB8AC3E}">
        <p14:creationId xmlns:p14="http://schemas.microsoft.com/office/powerpoint/2010/main" val="3683008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BB0A-80E2-4F78-A8D4-56EAE54F70D1}"/>
              </a:ext>
            </a:extLst>
          </p:cNvPr>
          <p:cNvSpPr>
            <a:spLocks noGrp="1"/>
          </p:cNvSpPr>
          <p:nvPr>
            <p:ph type="title"/>
          </p:nvPr>
        </p:nvSpPr>
        <p:spPr>
          <a:xfrm>
            <a:off x="628650" y="681037"/>
            <a:ext cx="7886700" cy="1009652"/>
          </a:xfrm>
        </p:spPr>
        <p:txBody>
          <a:bodyPr>
            <a:normAutofit fontScale="90000"/>
          </a:bodyPr>
          <a:lstStyle/>
          <a:p>
            <a:pPr algn="ctr"/>
            <a:r>
              <a:rPr lang="en-US" b="1" dirty="0">
                <a:solidFill>
                  <a:srgbClr val="C00000"/>
                </a:solidFill>
              </a:rPr>
              <a:t>Contact: ndalton@hannacenter.org</a:t>
            </a:r>
          </a:p>
        </p:txBody>
      </p:sp>
      <p:pic>
        <p:nvPicPr>
          <p:cNvPr id="5" name="Content Placeholder 4" descr="A group of people on a stage&#10;&#10;Description generated with very high confidence">
            <a:extLst>
              <a:ext uri="{FF2B5EF4-FFF2-40B4-BE49-F238E27FC236}">
                <a16:creationId xmlns:a16="http://schemas.microsoft.com/office/drawing/2014/main" id="{2292BC4C-A1E8-416A-AD46-1E1CC42450B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71108" y="1825625"/>
            <a:ext cx="5801784" cy="4351338"/>
          </a:xfrm>
        </p:spPr>
      </p:pic>
    </p:spTree>
    <p:extLst>
      <p:ext uri="{BB962C8B-B14F-4D97-AF65-F5344CB8AC3E}">
        <p14:creationId xmlns:p14="http://schemas.microsoft.com/office/powerpoint/2010/main" val="969705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descr="A picture containing text, book&#10;&#10;Description generated with very high confidence">
            <a:extLst>
              <a:ext uri="{FF2B5EF4-FFF2-40B4-BE49-F238E27FC236}">
                <a16:creationId xmlns:a16="http://schemas.microsoft.com/office/drawing/2014/main" id="{7C76DF53-04CC-4710-8A4C-A729E889AD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0060" y="857250"/>
            <a:ext cx="34782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9308665-A89E-4606-82C2-8CDAA4DFDE30}"/>
              </a:ext>
            </a:extLst>
          </p:cNvPr>
          <p:cNvSpPr>
            <a:spLocks noGrp="1"/>
          </p:cNvSpPr>
          <p:nvPr>
            <p:ph type="title"/>
          </p:nvPr>
        </p:nvSpPr>
        <p:spPr>
          <a:xfrm>
            <a:off x="3957997" y="170121"/>
            <a:ext cx="4705943" cy="6092456"/>
          </a:xfrm>
        </p:spPr>
        <p:txBody>
          <a:bodyPr lIns="68580" tIns="34290" rIns="68580" bIns="34290" rtlCol="0" anchor="b">
            <a:normAutofit/>
          </a:bodyPr>
          <a:lstStyle/>
          <a:p>
            <a:pPr algn="ctr">
              <a:defRPr/>
            </a:pPr>
            <a:r>
              <a:rPr lang="en-US" sz="4900" b="1" u="sng" dirty="0">
                <a:solidFill>
                  <a:srgbClr val="FF0000"/>
                </a:solidFill>
              </a:rPr>
              <a:t>The </a:t>
            </a:r>
            <a:r>
              <a:rPr lang="en-US" sz="4900" b="1" u="sng" dirty="0" err="1">
                <a:solidFill>
                  <a:srgbClr val="FF0000"/>
                </a:solidFill>
              </a:rPr>
              <a:t>Vagus</a:t>
            </a:r>
            <a:r>
              <a:rPr lang="en-US" sz="4900" b="1" u="sng" dirty="0">
                <a:solidFill>
                  <a:srgbClr val="FF0000"/>
                </a:solidFill>
              </a:rPr>
              <a:t> Nerve</a:t>
            </a:r>
            <a:br>
              <a:rPr lang="en-US" sz="4500" b="1" dirty="0">
                <a:solidFill>
                  <a:srgbClr val="FF0000"/>
                </a:solidFill>
              </a:rPr>
            </a:br>
            <a:br>
              <a:rPr lang="en-US" sz="4500" b="1" dirty="0">
                <a:solidFill>
                  <a:srgbClr val="FF0000"/>
                </a:solidFill>
              </a:rPr>
            </a:br>
            <a:r>
              <a:rPr lang="en-US" sz="4500" b="1" dirty="0">
                <a:solidFill>
                  <a:srgbClr val="FF0000"/>
                </a:solidFill>
              </a:rPr>
              <a:t>“What happens in VAGUS </a:t>
            </a:r>
            <a:br>
              <a:rPr lang="en-US" sz="4500" b="1" dirty="0">
                <a:solidFill>
                  <a:srgbClr val="FF0000"/>
                </a:solidFill>
              </a:rPr>
            </a:br>
            <a:r>
              <a:rPr lang="en-US" sz="4500" b="1" dirty="0">
                <a:solidFill>
                  <a:srgbClr val="FF0000"/>
                </a:solidFill>
              </a:rPr>
              <a:t>does not stay in VAGUS”</a:t>
            </a:r>
            <a:br>
              <a:rPr lang="en-US" sz="4500" dirty="0">
                <a:solidFill>
                  <a:schemeClr val="bg1"/>
                </a:solidFill>
              </a:rPr>
            </a:br>
            <a:br>
              <a:rPr lang="en-US" sz="4500" dirty="0">
                <a:solidFill>
                  <a:schemeClr val="bg1"/>
                </a:solidFill>
              </a:rPr>
            </a:br>
            <a:r>
              <a:rPr lang="en-US" sz="2800" b="1" dirty="0">
                <a:solidFill>
                  <a:srgbClr val="00B050"/>
                </a:solidFill>
              </a:rPr>
              <a:t>Exercise: 3/6 Breathing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2F940-A5F7-4AD2-B61C-DD1A7F96A846}"/>
              </a:ext>
            </a:extLst>
          </p:cNvPr>
          <p:cNvSpPr>
            <a:spLocks noGrp="1"/>
          </p:cNvSpPr>
          <p:nvPr>
            <p:ph type="title"/>
          </p:nvPr>
        </p:nvSpPr>
        <p:spPr/>
        <p:txBody>
          <a:bodyPr/>
          <a:lstStyle/>
          <a:p>
            <a:endParaRPr lang="en-US"/>
          </a:p>
        </p:txBody>
      </p:sp>
      <p:pic>
        <p:nvPicPr>
          <p:cNvPr id="5" name="Content Placeholder 4" descr="A picture containing green, indoor, text, sitting&#10;&#10;Description generated with high confidence">
            <a:extLst>
              <a:ext uri="{FF2B5EF4-FFF2-40B4-BE49-F238E27FC236}">
                <a16:creationId xmlns:a16="http://schemas.microsoft.com/office/drawing/2014/main" id="{12DA1C35-CA5D-4F74-BD59-79D21BC8314A}"/>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901110" y="758110"/>
            <a:ext cx="5341779" cy="5341779"/>
          </a:xfrm>
        </p:spPr>
      </p:pic>
    </p:spTree>
    <p:extLst>
      <p:ext uri="{BB962C8B-B14F-4D97-AF65-F5344CB8AC3E}">
        <p14:creationId xmlns:p14="http://schemas.microsoft.com/office/powerpoint/2010/main" val="1800952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CA06-BD74-4DE3-9593-9F328D764E01}"/>
              </a:ext>
            </a:extLst>
          </p:cNvPr>
          <p:cNvSpPr>
            <a:spLocks noGrp="1"/>
          </p:cNvSpPr>
          <p:nvPr>
            <p:ph type="title"/>
          </p:nvPr>
        </p:nvSpPr>
        <p:spPr>
          <a:xfrm>
            <a:off x="629841" y="584992"/>
            <a:ext cx="7719029" cy="905878"/>
          </a:xfrm>
        </p:spPr>
        <p:txBody>
          <a:bodyPr/>
          <a:lstStyle/>
          <a:p>
            <a:pPr algn="ctr"/>
            <a:r>
              <a:rPr lang="en-US" b="1" dirty="0"/>
              <a:t>Acknowledge the History of Detroit</a:t>
            </a:r>
          </a:p>
        </p:txBody>
      </p:sp>
      <p:pic>
        <p:nvPicPr>
          <p:cNvPr id="6" name="Picture Placeholder 5" descr="A close up of a logo&#10;&#10;Description generated with high confidence">
            <a:extLst>
              <a:ext uri="{FF2B5EF4-FFF2-40B4-BE49-F238E27FC236}">
                <a16:creationId xmlns:a16="http://schemas.microsoft.com/office/drawing/2014/main" id="{0464C7A6-7E52-4B38-8007-A40E97F3E854}"/>
              </a:ext>
            </a:extLst>
          </p:cNvPr>
          <p:cNvPicPr>
            <a:picLocks noGrp="1"/>
          </p:cNvPicPr>
          <p:nvPr>
            <p:ph type="pic" idx="1"/>
          </p:nvPr>
        </p:nvPicPr>
        <p:blipFill rotWithShape="1">
          <a:blip r:embed="rId2" cstate="email">
            <a:extLst>
              <a:ext uri="{28A0092B-C50C-407E-A947-70E740481C1C}">
                <a14:useLocalDpi xmlns:a14="http://schemas.microsoft.com/office/drawing/2010/main"/>
              </a:ext>
            </a:extLst>
          </a:blip>
          <a:srcRect t="-10289" b="-18525"/>
          <a:stretch/>
        </p:blipFill>
        <p:spPr>
          <a:xfrm rot="5400000">
            <a:off x="4106051" y="1521621"/>
            <a:ext cx="4629150" cy="4873625"/>
          </a:xfrm>
          <a:effectLst>
            <a:softEdge rad="520700"/>
          </a:effectLst>
        </p:spPr>
      </p:pic>
      <p:sp>
        <p:nvSpPr>
          <p:cNvPr id="4" name="Text Placeholder 3">
            <a:extLst>
              <a:ext uri="{FF2B5EF4-FFF2-40B4-BE49-F238E27FC236}">
                <a16:creationId xmlns:a16="http://schemas.microsoft.com/office/drawing/2014/main" id="{139BBF7B-EC32-40C1-A252-5DD220B3B393}"/>
              </a:ext>
            </a:extLst>
          </p:cNvPr>
          <p:cNvSpPr>
            <a:spLocks noGrp="1"/>
          </p:cNvSpPr>
          <p:nvPr>
            <p:ph type="body" sz="half" idx="2"/>
          </p:nvPr>
        </p:nvSpPr>
        <p:spPr>
          <a:xfrm>
            <a:off x="629841" y="2057400"/>
            <a:ext cx="4180698" cy="3811588"/>
          </a:xfrm>
        </p:spPr>
        <p:txBody>
          <a:bodyPr>
            <a:normAutofit fontScale="92500" lnSpcReduction="20000"/>
          </a:bodyPr>
          <a:lstStyle/>
          <a:p>
            <a:r>
              <a:rPr lang="en-US" sz="3000" dirty="0"/>
              <a:t>Anishinaabe “Three Fires”</a:t>
            </a:r>
          </a:p>
          <a:p>
            <a:pPr marL="285750" indent="-285750">
              <a:buFont typeface="Arial" panose="020B0604020202020204" pitchFamily="34" charset="0"/>
              <a:buChar char="•"/>
            </a:pPr>
            <a:r>
              <a:rPr lang="en-US" dirty="0"/>
              <a:t>Ojibwe</a:t>
            </a:r>
          </a:p>
          <a:p>
            <a:pPr marL="285750" indent="-285750">
              <a:buFont typeface="Arial" panose="020B0604020202020204" pitchFamily="34" charset="0"/>
              <a:buChar char="•"/>
            </a:pPr>
            <a:r>
              <a:rPr lang="en-US" dirty="0"/>
              <a:t>Odawa</a:t>
            </a:r>
          </a:p>
          <a:p>
            <a:pPr marL="285750" indent="-285750">
              <a:buFont typeface="Arial" panose="020B0604020202020204" pitchFamily="34" charset="0"/>
              <a:buChar char="•"/>
            </a:pPr>
            <a:r>
              <a:rPr lang="en-US" dirty="0" err="1"/>
              <a:t>Botawatomi</a:t>
            </a:r>
            <a:endParaRPr lang="en-US" dirty="0"/>
          </a:p>
          <a:p>
            <a:endParaRPr lang="en-US" dirty="0"/>
          </a:p>
          <a:p>
            <a:r>
              <a:rPr lang="en-US" sz="2800" dirty="0"/>
              <a:t>Wyandot</a:t>
            </a:r>
          </a:p>
          <a:p>
            <a:r>
              <a:rPr lang="en-US" sz="2800" dirty="0" err="1"/>
              <a:t>Iroqouis</a:t>
            </a:r>
            <a:endParaRPr lang="en-US" sz="2800" dirty="0"/>
          </a:p>
          <a:p>
            <a:r>
              <a:rPr lang="en-US" sz="2800" dirty="0"/>
              <a:t>Fox</a:t>
            </a:r>
          </a:p>
          <a:p>
            <a:r>
              <a:rPr lang="en-US" sz="2800" dirty="0"/>
              <a:t>Miami</a:t>
            </a:r>
          </a:p>
          <a:p>
            <a:r>
              <a:rPr lang="en-US" sz="2800" dirty="0" err="1"/>
              <a:t>Suak</a:t>
            </a:r>
            <a:endParaRPr lang="en-US" sz="2800" dirty="0"/>
          </a:p>
        </p:txBody>
      </p:sp>
    </p:spTree>
    <p:extLst>
      <p:ext uri="{BB962C8B-B14F-4D97-AF65-F5344CB8AC3E}">
        <p14:creationId xmlns:p14="http://schemas.microsoft.com/office/powerpoint/2010/main" val="3499711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55DB6-64C8-4F23-8FC7-2A0BE1C5FAFD}"/>
              </a:ext>
            </a:extLst>
          </p:cNvPr>
          <p:cNvSpPr>
            <a:spLocks noGrp="1"/>
          </p:cNvSpPr>
          <p:nvPr>
            <p:ph type="title"/>
          </p:nvPr>
        </p:nvSpPr>
        <p:spPr>
          <a:xfrm>
            <a:off x="628650" y="628016"/>
            <a:ext cx="7886700" cy="1325563"/>
          </a:xfrm>
        </p:spPr>
        <p:txBody>
          <a:bodyPr/>
          <a:lstStyle/>
          <a:p>
            <a:pPr algn="ctr"/>
            <a:r>
              <a:rPr lang="en-US" b="1" dirty="0">
                <a:solidFill>
                  <a:srgbClr val="A62F32"/>
                </a:solidFill>
              </a:rPr>
              <a:t>TEACH FOR INDIA</a:t>
            </a:r>
          </a:p>
        </p:txBody>
      </p:sp>
      <p:pic>
        <p:nvPicPr>
          <p:cNvPr id="5" name="Content Placeholder 4" descr="A close up of a person&#10;&#10;Description generated with high confidence">
            <a:extLst>
              <a:ext uri="{FF2B5EF4-FFF2-40B4-BE49-F238E27FC236}">
                <a16:creationId xmlns:a16="http://schemas.microsoft.com/office/drawing/2014/main" id="{646B151A-29B0-4B55-9DCA-EF1FA6901E4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7257" y="2377441"/>
            <a:ext cx="8869485" cy="2882582"/>
          </a:xfrm>
        </p:spPr>
      </p:pic>
    </p:spTree>
    <p:extLst>
      <p:ext uri="{BB962C8B-B14F-4D97-AF65-F5344CB8AC3E}">
        <p14:creationId xmlns:p14="http://schemas.microsoft.com/office/powerpoint/2010/main" val="360727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A1C91-EC01-4277-ADEB-60F8E83FBEFA}"/>
              </a:ext>
            </a:extLst>
          </p:cNvPr>
          <p:cNvSpPr>
            <a:spLocks noGrp="1"/>
          </p:cNvSpPr>
          <p:nvPr>
            <p:ph type="title"/>
          </p:nvPr>
        </p:nvSpPr>
        <p:spPr/>
        <p:txBody>
          <a:bodyPr>
            <a:normAutofit/>
          </a:bodyPr>
          <a:lstStyle/>
          <a:p>
            <a:pPr algn="ctr"/>
            <a:r>
              <a:rPr lang="en-US" sz="7200" b="1" dirty="0">
                <a:solidFill>
                  <a:srgbClr val="A62F32"/>
                </a:solidFill>
              </a:rPr>
              <a:t>Head Hands Heart</a:t>
            </a:r>
          </a:p>
        </p:txBody>
      </p:sp>
      <p:pic>
        <p:nvPicPr>
          <p:cNvPr id="5" name="Content Placeholder 4" descr="A graffiti covered wall&#10;&#10;Description generated with very high confidence">
            <a:extLst>
              <a:ext uri="{FF2B5EF4-FFF2-40B4-BE49-F238E27FC236}">
                <a16:creationId xmlns:a16="http://schemas.microsoft.com/office/drawing/2014/main" id="{1DC739AA-6073-45B8-9DAF-627D83B4FE7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84940" y="1825625"/>
            <a:ext cx="4374119" cy="4351338"/>
          </a:xfrm>
        </p:spPr>
      </p:pic>
    </p:spTree>
    <p:extLst>
      <p:ext uri="{BB962C8B-B14F-4D97-AF65-F5344CB8AC3E}">
        <p14:creationId xmlns:p14="http://schemas.microsoft.com/office/powerpoint/2010/main" val="582622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167C-A0EC-4846-B827-EA3C545D1FF7}"/>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BB8042C9-BEAA-4857-84D4-05295B73623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423660" y="890586"/>
            <a:ext cx="2457043" cy="3635857"/>
          </a:xfrm>
        </p:spPr>
      </p:pic>
      <p:sp>
        <p:nvSpPr>
          <p:cNvPr id="4" name="Text Placeholder 3">
            <a:extLst>
              <a:ext uri="{FF2B5EF4-FFF2-40B4-BE49-F238E27FC236}">
                <a16:creationId xmlns:a16="http://schemas.microsoft.com/office/drawing/2014/main" id="{885A96AA-96D5-4FF3-B1E7-8DCF240C23F8}"/>
              </a:ext>
            </a:extLst>
          </p:cNvPr>
          <p:cNvSpPr>
            <a:spLocks noGrp="1"/>
          </p:cNvSpPr>
          <p:nvPr>
            <p:ph type="body" sz="half" idx="2"/>
          </p:nvPr>
        </p:nvSpPr>
        <p:spPr/>
        <p:txBody>
          <a:bodyPr/>
          <a:lstStyle/>
          <a:p>
            <a:endParaRPr lang="en-US" dirty="0"/>
          </a:p>
        </p:txBody>
      </p:sp>
      <p:pic>
        <p:nvPicPr>
          <p:cNvPr id="8" name="Picture 7" descr="A picture containing text&#10;&#10;Description generated with high confidence">
            <a:extLst>
              <a:ext uri="{FF2B5EF4-FFF2-40B4-BE49-F238E27FC236}">
                <a16:creationId xmlns:a16="http://schemas.microsoft.com/office/drawing/2014/main" id="{7631B2C9-82DC-4C67-8462-D92917E77E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727" y="890586"/>
            <a:ext cx="3301842" cy="3301842"/>
          </a:xfrm>
          <a:prstGeom prst="rect">
            <a:avLst/>
          </a:prstGeom>
        </p:spPr>
      </p:pic>
      <p:pic>
        <p:nvPicPr>
          <p:cNvPr id="10" name="Picture 9" descr="A close up of a sign&#10;&#10;Description generated with very high confidence">
            <a:extLst>
              <a:ext uri="{FF2B5EF4-FFF2-40B4-BE49-F238E27FC236}">
                <a16:creationId xmlns:a16="http://schemas.microsoft.com/office/drawing/2014/main" id="{BD2AF792-70AC-45E8-A18E-3B6EE2175CC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25478" y="3042728"/>
            <a:ext cx="1973818" cy="2614328"/>
          </a:xfrm>
          <a:prstGeom prst="rect">
            <a:avLst/>
          </a:prstGeom>
        </p:spPr>
      </p:pic>
    </p:spTree>
    <p:extLst>
      <p:ext uri="{BB962C8B-B14F-4D97-AF65-F5344CB8AC3E}">
        <p14:creationId xmlns:p14="http://schemas.microsoft.com/office/powerpoint/2010/main" val="2652193615"/>
      </p:ext>
    </p:extLst>
  </p:cSld>
  <p:clrMapOvr>
    <a:masterClrMapping/>
  </p:clrMapOvr>
</p:sld>
</file>

<file path=ppt/theme/theme1.xml><?xml version="1.0" encoding="utf-8"?>
<a:theme xmlns:a="http://schemas.openxmlformats.org/drawingml/2006/main" name="HBC Theme Simpl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C Theme Simple" id="{D841C834-A291-402D-8670-601A05D9E5DC}" vid="{88750B7A-1AB9-4280-B442-0FCBBB323F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HBC Theme Simple</Template>
  <TotalTime>60041</TotalTime>
  <Words>1875</Words>
  <Application>Microsoft Macintosh PowerPoint</Application>
  <PresentationFormat>On-screen Show (4:3)</PresentationFormat>
  <Paragraphs>227</Paragraphs>
  <Slides>34</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AvantGarde Bk BT</vt:lpstr>
      <vt:lpstr>Calibri</vt:lpstr>
      <vt:lpstr>Calibri Light</vt:lpstr>
      <vt:lpstr>Wingdings 2</vt:lpstr>
      <vt:lpstr>HBC Theme Simple</vt:lpstr>
      <vt:lpstr>How Schools Can Transform Community Nick Dalton, Co-Director of HANNA INSTITUTE in Sonoma, CA </vt:lpstr>
      <vt:lpstr>How do you teach through FEAR?</vt:lpstr>
      <vt:lpstr>PowerPoint Presentation</vt:lpstr>
      <vt:lpstr>The Vagus Nerve  “What happens in VAGUS  does not stay in VAGUS”  Exercise: 3/6 Breathing</vt:lpstr>
      <vt:lpstr>PowerPoint Presentation</vt:lpstr>
      <vt:lpstr>Acknowledge the History of Detroit</vt:lpstr>
      <vt:lpstr>TEACH FOR INDIA</vt:lpstr>
      <vt:lpstr>Head Hands Heart</vt:lpstr>
      <vt:lpstr>PowerPoint Presentation</vt:lpstr>
      <vt:lpstr>Were you ever a kid?</vt:lpstr>
      <vt:lpstr>PowerPoint Presentation</vt:lpstr>
      <vt:lpstr>PowerPoint Presentation</vt:lpstr>
      <vt:lpstr>The HOW</vt:lpstr>
      <vt:lpstr>PowerPoint Presentation</vt:lpstr>
      <vt:lpstr>PowerPoint Presentation</vt:lpstr>
      <vt:lpstr>MAYA: The Musical</vt:lpstr>
      <vt:lpstr>DEFINITION OF RESILIENCE</vt:lpstr>
      <vt:lpstr>The Foundation of TIC</vt:lpstr>
      <vt:lpstr>Trauma Informed Care:</vt:lpstr>
      <vt:lpstr>Culture eats policy EVERY TIME</vt:lpstr>
      <vt:lpstr>The word IMPOSSIBLE says  IM POSSIBLE</vt:lpstr>
      <vt:lpstr>TEACHER DEVELOPMENT</vt:lpstr>
      <vt:lpstr>Community &amp; Family Engagement</vt:lpstr>
      <vt:lpstr>COURAGE COMPASSION WISDOM</vt:lpstr>
      <vt:lpstr>EXERCISE EXAMPLES</vt:lpstr>
      <vt:lpstr>FORM into ACTION “Establish Being”</vt:lpstr>
      <vt:lpstr>PERFORM ACTION</vt:lpstr>
      <vt:lpstr>TAKING ACTION into COMMUNITY</vt:lpstr>
      <vt:lpstr>9 months in…</vt:lpstr>
      <vt:lpstr>The Proof in the Pudding</vt:lpstr>
      <vt:lpstr> MAYA: The Musical </vt:lpstr>
      <vt:lpstr>HANNA INSTITUTE</vt:lpstr>
      <vt:lpstr>PowerPoint Presentation</vt:lpstr>
      <vt:lpstr>Contact: ndalton@hannacenter.org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Box</dc:title>
  <dc:creator>Maria Falauto</dc:creator>
  <cp:lastModifiedBy>Ben Wachtel</cp:lastModifiedBy>
  <cp:revision>230</cp:revision>
  <cp:lastPrinted>2018-10-01T14:53:11Z</cp:lastPrinted>
  <dcterms:created xsi:type="dcterms:W3CDTF">2015-08-03T22:13:18Z</dcterms:created>
  <dcterms:modified xsi:type="dcterms:W3CDTF">2019-09-04T17:13:10Z</dcterms:modified>
</cp:coreProperties>
</file>