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9" r:id="rId2"/>
    <p:sldId id="290" r:id="rId3"/>
    <p:sldId id="291" r:id="rId4"/>
    <p:sldId id="292" r:id="rId5"/>
    <p:sldId id="319" r:id="rId6"/>
    <p:sldId id="294" r:id="rId7"/>
    <p:sldId id="293" r:id="rId8"/>
    <p:sldId id="300" r:id="rId9"/>
    <p:sldId id="296" r:id="rId10"/>
    <p:sldId id="316" r:id="rId11"/>
    <p:sldId id="297" r:id="rId12"/>
    <p:sldId id="317" r:id="rId13"/>
    <p:sldId id="295" r:id="rId14"/>
    <p:sldId id="318" r:id="rId15"/>
    <p:sldId id="298" r:id="rId16"/>
    <p:sldId id="299" r:id="rId17"/>
    <p:sldId id="302" r:id="rId18"/>
    <p:sldId id="311" r:id="rId19"/>
    <p:sldId id="312" r:id="rId20"/>
    <p:sldId id="303" r:id="rId21"/>
    <p:sldId id="304" r:id="rId22"/>
    <p:sldId id="306" r:id="rId23"/>
    <p:sldId id="313" r:id="rId24"/>
    <p:sldId id="307" r:id="rId25"/>
    <p:sldId id="308" r:id="rId26"/>
    <p:sldId id="315" r:id="rId27"/>
    <p:sldId id="314" r:id="rId28"/>
    <p:sldId id="320" r:id="rId29"/>
    <p:sldId id="309" r:id="rId30"/>
    <p:sldId id="310" r:id="rId31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76" tIns="45738" rIns="91476" bIns="45738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76" tIns="45738" rIns="91476" bIns="45738" rtlCol="0"/>
          <a:lstStyle>
            <a:lvl1pPr algn="r">
              <a:defRPr sz="1200"/>
            </a:lvl1pPr>
          </a:lstStyle>
          <a:p>
            <a:fld id="{09411B52-B21F-43CC-BBAE-87E1D09595B8}" type="datetimeFigureOut">
              <a:rPr lang="nl-BE" smtClean="0"/>
              <a:pPr/>
              <a:t>9/05/2017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76" tIns="45738" rIns="91476" bIns="45738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76" tIns="45738" rIns="91476" bIns="45738" rtlCol="0" anchor="b"/>
          <a:lstStyle>
            <a:lvl1pPr algn="r">
              <a:defRPr sz="1200"/>
            </a:lvl1pPr>
          </a:lstStyle>
          <a:p>
            <a:fld id="{3B16D4A6-21C1-47EE-A900-4564AFDD4E11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510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76" tIns="45738" rIns="91476" bIns="45738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76" tIns="45738" rIns="91476" bIns="45738" rtlCol="0"/>
          <a:lstStyle>
            <a:lvl1pPr algn="r">
              <a:defRPr sz="1200"/>
            </a:lvl1pPr>
          </a:lstStyle>
          <a:p>
            <a:fld id="{966AF822-B572-4E3D-B2AE-93F6A56CB2AA}" type="datetimeFigureOut">
              <a:rPr lang="nl-BE" smtClean="0"/>
              <a:pPr/>
              <a:t>9/05/2017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6" tIns="45738" rIns="91476" bIns="45738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76" tIns="45738" rIns="91476" bIns="45738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76" tIns="45738" rIns="91476" bIns="45738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76" tIns="45738" rIns="91476" bIns="45738" rtlCol="0" anchor="b"/>
          <a:lstStyle>
            <a:lvl1pPr algn="r">
              <a:defRPr sz="1200"/>
            </a:lvl1pPr>
          </a:lstStyle>
          <a:p>
            <a:fld id="{074FF076-E6CB-41BA-B65E-828DBF728432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266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826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885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599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227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631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3318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04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533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586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03960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8895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407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F076-E6CB-41BA-B65E-828DBF728432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4295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A114-4AEE-4587-8F6D-695FDA99ECB3}" type="datetime1">
              <a:rPr lang="nl-BE" smtClean="0"/>
              <a:t>9/05/2017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BD06-8740-4FF2-A6F1-596C601E6557}" type="datetime1">
              <a:rPr lang="nl-BE" smtClean="0"/>
              <a:t>9/05/2017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047C-D936-4BAD-9B24-6295F25434D7}" type="datetime1">
              <a:rPr lang="nl-BE" smtClean="0"/>
              <a:t>9/05/2017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0A0FB-5345-4513-AAAD-95B49373690D}" type="datetime1">
              <a:rPr lang="nl-BE" smtClean="0"/>
              <a:t>9/05/2017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7D84-0447-49D8-BF66-ACDF2C3BC62A}" type="datetime1">
              <a:rPr lang="nl-BE" smtClean="0"/>
              <a:t>9/05/2017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DCF3-C114-456C-B0E7-273C17F59A04}" type="datetime1">
              <a:rPr lang="nl-BE" smtClean="0"/>
              <a:t>9/05/2017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C0A38-943F-460F-A2B9-5A3CD1F94DC3}" type="datetime1">
              <a:rPr lang="nl-BE" smtClean="0"/>
              <a:t>9/05/2017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3EC6-4435-47CE-87B2-39FE747FF56E}" type="datetime1">
              <a:rPr lang="nl-BE" smtClean="0"/>
              <a:t>9/05/2017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856AC-2623-483A-88AD-5B51B584F755}" type="datetime1">
              <a:rPr lang="nl-BE" smtClean="0"/>
              <a:t>9/05/2017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BB55-8B77-452A-BF12-46B26D743591}" type="datetime1">
              <a:rPr lang="nl-BE" smtClean="0"/>
              <a:t>9/05/2017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B70E-9CEA-4BE9-84DD-EDA7E15F1515}" type="datetime1">
              <a:rPr lang="nl-BE" smtClean="0"/>
              <a:t>9/05/2017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1D52-400F-483C-A89B-0B6DB799ED42}" type="datetime1">
              <a:rPr lang="nl-BE" smtClean="0"/>
              <a:t>9/05/2017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E0526-7C14-4A3A-93B6-D0ED7918AC71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g0Jc5aAJu9g&amp;t=452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</a:t>
            </a:fld>
            <a:endParaRPr lang="nl-BE"/>
          </a:p>
        </p:txBody>
      </p:sp>
      <p:pic>
        <p:nvPicPr>
          <p:cNvPr id="8" name="Picture 2" descr="http://www.ligand.be/wordpress/headercre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552"/>
            <a:ext cx="9144000" cy="19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0" y="259681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6600" b="1" dirty="0" smtClean="0"/>
              <a:t>REORIENTATING </a:t>
            </a:r>
            <a:r>
              <a:rPr lang="en-GB" sz="6600" b="1" dirty="0" smtClean="0"/>
              <a:t>ORGANIZATIONS</a:t>
            </a:r>
            <a:endParaRPr lang="en-GB" sz="6600" b="1" dirty="0"/>
          </a:p>
          <a:p>
            <a:pPr algn="ctr">
              <a:buNone/>
            </a:pPr>
            <a:endParaRPr lang="en-GB" sz="3600" b="1" dirty="0" smtClean="0"/>
          </a:p>
          <a:p>
            <a:pPr algn="ctr">
              <a:buNone/>
            </a:pPr>
            <a:r>
              <a:rPr lang="en-GB" sz="2800" b="1" dirty="0" smtClean="0"/>
              <a:t>Stijn Deprez Ligand</a:t>
            </a:r>
          </a:p>
          <a:p>
            <a:pPr algn="ctr">
              <a:buNone/>
            </a:pPr>
            <a:r>
              <a:rPr lang="en-GB" sz="2800" b="1" dirty="0" smtClean="0"/>
              <a:t>2017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US" sz="3200" b="1" dirty="0" smtClean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03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10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reorientating</a:t>
            </a:r>
            <a:r>
              <a:rPr lang="nl-BE" dirty="0" smtClean="0"/>
              <a:t> </a:t>
            </a:r>
            <a:r>
              <a:rPr lang="nl-BE" dirty="0" err="1" smtClean="0"/>
              <a:t>organizations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4380003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dirty="0" smtClean="0"/>
          </a:p>
          <a:p>
            <a:r>
              <a:rPr lang="nl-BE" sz="2400" dirty="0" smtClean="0"/>
              <a:t>Frederic </a:t>
            </a:r>
            <a:r>
              <a:rPr lang="nl-BE" sz="2400" dirty="0" err="1" smtClean="0"/>
              <a:t>Laloux</a:t>
            </a:r>
            <a:r>
              <a:rPr lang="nl-BE" sz="2400" dirty="0" smtClean="0"/>
              <a:t>: </a:t>
            </a:r>
            <a:r>
              <a:rPr lang="nl-BE" sz="2400" dirty="0" err="1" smtClean="0"/>
              <a:t>Reinventing</a:t>
            </a:r>
            <a:r>
              <a:rPr lang="nl-BE" sz="2400" dirty="0" smtClean="0"/>
              <a:t> </a:t>
            </a:r>
            <a:r>
              <a:rPr lang="nl-BE" sz="2400" dirty="0" err="1" smtClean="0"/>
              <a:t>organizations</a:t>
            </a:r>
            <a:endParaRPr lang="nl-BE" sz="2400" dirty="0" smtClean="0"/>
          </a:p>
          <a:p>
            <a:endParaRPr lang="nl-BE" sz="2400" dirty="0"/>
          </a:p>
          <a:p>
            <a:pPr marL="342900" indent="-342900">
              <a:buFontTx/>
              <a:buChar char="-"/>
            </a:pPr>
            <a:r>
              <a:rPr lang="nl-BE" sz="2400" dirty="0" err="1" smtClean="0"/>
              <a:t>Belgian</a:t>
            </a:r>
            <a:r>
              <a:rPr lang="nl-BE" sz="2400" dirty="0" smtClean="0"/>
              <a:t> consultant </a:t>
            </a:r>
          </a:p>
          <a:p>
            <a:pPr marL="342900" indent="-342900">
              <a:buFontTx/>
              <a:buChar char="-"/>
            </a:pPr>
            <a:r>
              <a:rPr lang="nl-BE" sz="2400" dirty="0" err="1" smtClean="0"/>
              <a:t>Researched</a:t>
            </a:r>
            <a:r>
              <a:rPr lang="nl-BE" sz="2400" dirty="0" smtClean="0"/>
              <a:t> </a:t>
            </a:r>
            <a:r>
              <a:rPr lang="nl-BE" sz="2400" dirty="0" smtClean="0"/>
              <a:t>management systems </a:t>
            </a:r>
            <a:r>
              <a:rPr lang="nl-BE" sz="2400" dirty="0" smtClean="0"/>
              <a:t>worldwide </a:t>
            </a:r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Afbeeldingsresultaat voor laloux reinven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5" y="2204863"/>
            <a:ext cx="2768572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11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reorientating</a:t>
            </a:r>
            <a:r>
              <a:rPr lang="nl-BE" dirty="0" smtClean="0"/>
              <a:t> </a:t>
            </a:r>
            <a:r>
              <a:rPr lang="nl-BE" dirty="0" err="1" smtClean="0"/>
              <a:t>organizations</a:t>
            </a:r>
            <a:r>
              <a:rPr lang="nl-BE" dirty="0" smtClean="0"/>
              <a:t>?</a:t>
            </a:r>
            <a:endParaRPr lang="nl-BE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1403648" y="2696114"/>
            <a:ext cx="6030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“We </a:t>
            </a:r>
            <a:r>
              <a:rPr lang="en-US" dirty="0"/>
              <a:t>have turned schools, almost everywhere, into soulless factories that process students in batches of 25 per class, one year at a time. Children are viewed essentially as interchangeable units that need to be channeled through a pre-defined curriculum. At the end of the cycle, those that fit the mold are graduated; castoffs are discarded along the way. Learning happens best, this system seems to believe, when students sit quietly for hours in front of all-knowing teachers who fill their heads with information</a:t>
            </a:r>
            <a:r>
              <a:rPr lang="en-US" dirty="0" smtClean="0"/>
              <a:t>.”</a:t>
            </a:r>
          </a:p>
          <a:p>
            <a:r>
              <a:rPr lang="en-US" dirty="0" err="1" smtClean="0"/>
              <a:t>Laloux</a:t>
            </a:r>
            <a:r>
              <a:rPr lang="en-US" dirty="0" smtClean="0"/>
              <a:t>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37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12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reorientating</a:t>
            </a:r>
            <a:r>
              <a:rPr lang="nl-BE" dirty="0" smtClean="0"/>
              <a:t> </a:t>
            </a:r>
            <a:r>
              <a:rPr lang="nl-BE" dirty="0" err="1" smtClean="0"/>
              <a:t>organizations</a:t>
            </a:r>
            <a:r>
              <a:rPr lang="nl-BE" dirty="0" smtClean="0"/>
              <a:t>?</a:t>
            </a:r>
            <a:endParaRPr lang="nl-BE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beeldingsresultaat voor laloux reinventing organis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683127" cy="43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13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Historical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developmental</a:t>
            </a:r>
            <a:r>
              <a:rPr lang="nl-BE" dirty="0" smtClean="0"/>
              <a:t> </a:t>
            </a:r>
            <a:r>
              <a:rPr lang="nl-BE" dirty="0" err="1" smtClean="0"/>
              <a:t>perspective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10464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800" dirty="0" smtClean="0"/>
              <a:t>An </a:t>
            </a:r>
            <a:r>
              <a:rPr lang="nl-BE" sz="2800" dirty="0" err="1" smtClean="0"/>
              <a:t>overview</a:t>
            </a:r>
            <a:r>
              <a:rPr lang="nl-BE" sz="2800" dirty="0" smtClean="0"/>
              <a:t> </a:t>
            </a:r>
            <a:r>
              <a:rPr lang="nl-BE" sz="2800" dirty="0" smtClean="0"/>
              <a:t>in </a:t>
            </a:r>
            <a:r>
              <a:rPr lang="nl-BE" sz="2800" dirty="0" err="1" smtClean="0"/>
              <a:t>colors</a:t>
            </a:r>
            <a:endParaRPr lang="nl-BE" sz="2800" dirty="0" smtClean="0"/>
          </a:p>
          <a:p>
            <a:r>
              <a:rPr lang="nl-BE" sz="1000" dirty="0"/>
              <a:t>https://www.youtube.com/watch?v=g0Jc5aAJu9g&amp;t=452s </a:t>
            </a:r>
            <a:endParaRPr lang="nl-BE" sz="1000" dirty="0" smtClean="0"/>
          </a:p>
          <a:p>
            <a:endParaRPr lang="nl-BE" sz="2400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2016-03-04-1457133096-8531032-ReinventingOrganizationsImage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5429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Historical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developmental</a:t>
            </a:r>
            <a:r>
              <a:rPr lang="nl-BE" dirty="0" smtClean="0"/>
              <a:t> </a:t>
            </a:r>
            <a:r>
              <a:rPr lang="nl-BE" dirty="0" err="1" smtClean="0"/>
              <a:t>perspective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800" dirty="0" smtClean="0"/>
          </a:p>
          <a:p>
            <a:r>
              <a:rPr lang="nl-BE" sz="2800" dirty="0" err="1" smtClean="0"/>
              <a:t>Teal</a:t>
            </a:r>
            <a:r>
              <a:rPr lang="nl-BE" sz="2800" dirty="0" smtClean="0"/>
              <a:t> </a:t>
            </a:r>
            <a:r>
              <a:rPr lang="nl-BE" sz="2800" dirty="0" err="1" smtClean="0"/>
              <a:t>organization</a:t>
            </a:r>
            <a:r>
              <a:rPr lang="nl-BE" sz="2800" dirty="0" smtClean="0"/>
              <a:t> &lt;-&gt;  </a:t>
            </a:r>
            <a:r>
              <a:rPr lang="nl-BE" sz="2800" dirty="0" err="1" smtClean="0"/>
              <a:t>Restorative</a:t>
            </a:r>
            <a:r>
              <a:rPr lang="nl-BE" sz="2800" dirty="0" smtClean="0"/>
              <a:t> </a:t>
            </a:r>
            <a:r>
              <a:rPr lang="nl-BE" sz="2800" dirty="0" err="1" smtClean="0"/>
              <a:t>organization</a:t>
            </a:r>
            <a:endParaRPr lang="nl-BE" sz="2800" dirty="0" smtClean="0"/>
          </a:p>
          <a:p>
            <a:endParaRPr lang="nl-BE" sz="2400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3 </a:t>
            </a:r>
            <a:r>
              <a:rPr lang="nl-BE" dirty="0" err="1" smtClean="0"/>
              <a:t>breakthroughs</a:t>
            </a:r>
            <a:r>
              <a:rPr lang="nl-BE" dirty="0" smtClean="0"/>
              <a:t> in </a:t>
            </a:r>
            <a:r>
              <a:rPr lang="nl-BE" dirty="0" err="1" smtClean="0"/>
              <a:t>teal</a:t>
            </a:r>
            <a:r>
              <a:rPr lang="nl-BE" dirty="0" smtClean="0"/>
              <a:t> </a:t>
            </a:r>
            <a:r>
              <a:rPr lang="nl-BE" dirty="0" err="1" smtClean="0"/>
              <a:t>organizations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nl-BE" sz="2800" dirty="0" err="1" smtClean="0"/>
              <a:t>Self</a:t>
            </a:r>
            <a:r>
              <a:rPr lang="nl-BE" sz="2800" dirty="0" smtClean="0"/>
              <a:t>-management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800" dirty="0" err="1"/>
              <a:t>W</a:t>
            </a:r>
            <a:r>
              <a:rPr lang="nl-BE" sz="2800" dirty="0" err="1" smtClean="0"/>
              <a:t>holeness</a:t>
            </a:r>
            <a:endParaRPr lang="nl-B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800" dirty="0" err="1" smtClean="0"/>
              <a:t>Listening</a:t>
            </a:r>
            <a:r>
              <a:rPr lang="nl-BE" sz="2800" dirty="0" smtClean="0"/>
              <a:t> </a:t>
            </a:r>
            <a:r>
              <a:rPr lang="nl-BE" sz="2800" dirty="0" err="1" smtClean="0"/>
              <a:t>to</a:t>
            </a:r>
            <a:r>
              <a:rPr lang="nl-BE" sz="2800" dirty="0" smtClean="0"/>
              <a:t> </a:t>
            </a:r>
            <a:r>
              <a:rPr lang="nl-BE" sz="2800" dirty="0" err="1" smtClean="0"/>
              <a:t>evolutionary</a:t>
            </a:r>
            <a:r>
              <a:rPr lang="nl-BE" sz="2800" dirty="0" smtClean="0"/>
              <a:t> </a:t>
            </a:r>
            <a:r>
              <a:rPr lang="nl-BE" sz="2800" dirty="0" err="1" smtClean="0"/>
              <a:t>purpose</a:t>
            </a:r>
            <a:endParaRPr lang="nl-BE" sz="2800" dirty="0" smtClean="0"/>
          </a:p>
          <a:p>
            <a:endParaRPr lang="nl-BE" sz="2800" dirty="0"/>
          </a:p>
          <a:p>
            <a:endParaRPr lang="nl-BE" sz="28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16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1. </a:t>
            </a:r>
            <a:r>
              <a:rPr lang="nl-BE" dirty="0" err="1" smtClean="0"/>
              <a:t>Self</a:t>
            </a:r>
            <a:r>
              <a:rPr lang="nl-BE" dirty="0" smtClean="0"/>
              <a:t>-management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13691" y="2204864"/>
            <a:ext cx="8630309" cy="47705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nl-BE" sz="2800" dirty="0" smtClean="0"/>
              <a:t>Leaders are </a:t>
            </a:r>
            <a:r>
              <a:rPr lang="nl-BE" sz="2800" dirty="0" err="1" smtClean="0"/>
              <a:t>overworked</a:t>
            </a:r>
            <a:endParaRPr lang="nl-B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800" dirty="0" err="1" smtClean="0"/>
              <a:t>Self</a:t>
            </a:r>
            <a:r>
              <a:rPr lang="nl-BE" sz="2800" dirty="0" smtClean="0"/>
              <a:t>-management </a:t>
            </a:r>
            <a:r>
              <a:rPr lang="nl-BE" sz="2800" dirty="0" smtClean="0"/>
              <a:t>is </a:t>
            </a:r>
            <a:r>
              <a:rPr lang="nl-BE" sz="2800" dirty="0" err="1" smtClean="0"/>
              <a:t>not</a:t>
            </a:r>
            <a:r>
              <a:rPr lang="nl-BE" sz="2800" dirty="0" smtClean="0"/>
              <a:t> new</a:t>
            </a:r>
          </a:p>
          <a:p>
            <a:pPr marL="514350" indent="-514350">
              <a:buFont typeface="+mj-lt"/>
              <a:buAutoNum type="arabicPeriod"/>
            </a:pPr>
            <a:r>
              <a:rPr lang="nl-BE" sz="2800" dirty="0" smtClean="0"/>
              <a:t>3 </a:t>
            </a:r>
            <a:r>
              <a:rPr lang="nl-BE" sz="2800" dirty="0" err="1" smtClean="0"/>
              <a:t>misunderstandings</a:t>
            </a:r>
            <a:endParaRPr lang="nl-BE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nl-BE" sz="2800" dirty="0" err="1" smtClean="0"/>
              <a:t>Self</a:t>
            </a:r>
            <a:r>
              <a:rPr lang="nl-BE" sz="2800" dirty="0" smtClean="0"/>
              <a:t>-management </a:t>
            </a:r>
            <a:r>
              <a:rPr lang="nl-BE" sz="2800" dirty="0" smtClean="0"/>
              <a:t>= no </a:t>
            </a:r>
            <a:r>
              <a:rPr lang="nl-BE" sz="2800" dirty="0" err="1" smtClean="0"/>
              <a:t>stucture</a:t>
            </a:r>
            <a:endParaRPr lang="nl-BE" sz="28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nl-BE" sz="2800" dirty="0" err="1" smtClean="0"/>
              <a:t>Endless</a:t>
            </a:r>
            <a:r>
              <a:rPr lang="nl-BE" sz="2800" dirty="0" smtClean="0"/>
              <a:t> meetings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BE" sz="2800" dirty="0" err="1" smtClean="0"/>
              <a:t>Still</a:t>
            </a:r>
            <a:r>
              <a:rPr lang="nl-BE" sz="2800" dirty="0" smtClean="0"/>
              <a:t> in </a:t>
            </a:r>
            <a:r>
              <a:rPr lang="nl-BE" sz="2800" dirty="0" err="1" smtClean="0"/>
              <a:t>experimental</a:t>
            </a:r>
            <a:r>
              <a:rPr lang="nl-BE" sz="2800" dirty="0" smtClean="0"/>
              <a:t> </a:t>
            </a:r>
            <a:r>
              <a:rPr lang="nl-BE" sz="2800" dirty="0" err="1" smtClean="0"/>
              <a:t>phase</a:t>
            </a:r>
            <a:endParaRPr lang="nl-BE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nl-BE" sz="2800" dirty="0" err="1" smtClean="0"/>
              <a:t>Selfmanagement</a:t>
            </a:r>
            <a:r>
              <a:rPr lang="nl-BE" sz="2800" dirty="0" smtClean="0"/>
              <a:t> </a:t>
            </a:r>
            <a:r>
              <a:rPr lang="nl-BE" sz="2800" dirty="0" err="1" smtClean="0"/>
              <a:t>needs</a:t>
            </a:r>
            <a:r>
              <a:rPr lang="nl-BE" sz="2800" dirty="0" smtClean="0"/>
              <a:t> </a:t>
            </a:r>
            <a:r>
              <a:rPr lang="nl-BE" sz="2800" dirty="0" err="1" smtClean="0"/>
              <a:t>an</a:t>
            </a:r>
            <a:r>
              <a:rPr lang="nl-BE" sz="2800" dirty="0" smtClean="0"/>
              <a:t> upgrade of most of </a:t>
            </a:r>
            <a:r>
              <a:rPr lang="nl-BE" sz="2800" dirty="0" err="1" smtClean="0"/>
              <a:t>the</a:t>
            </a:r>
            <a:r>
              <a:rPr lang="nl-BE" sz="2800" dirty="0" smtClean="0"/>
              <a:t> </a:t>
            </a:r>
            <a:r>
              <a:rPr lang="nl-BE" sz="2800" dirty="0" err="1" smtClean="0"/>
              <a:t>elementary</a:t>
            </a:r>
            <a:r>
              <a:rPr lang="nl-BE" sz="2800" dirty="0" smtClean="0"/>
              <a:t> management </a:t>
            </a:r>
            <a:r>
              <a:rPr lang="nl-BE" sz="2800" dirty="0" err="1" smtClean="0"/>
              <a:t>practices</a:t>
            </a:r>
            <a:r>
              <a:rPr lang="nl-BE" sz="2800" dirty="0" smtClean="0"/>
              <a:t>: </a:t>
            </a:r>
            <a:r>
              <a:rPr lang="nl-BE" sz="2800" dirty="0" err="1" smtClean="0"/>
              <a:t>structure</a:t>
            </a:r>
            <a:r>
              <a:rPr lang="nl-BE" sz="2800" dirty="0" smtClean="0"/>
              <a:t> of </a:t>
            </a:r>
            <a:r>
              <a:rPr lang="nl-BE" sz="2800" dirty="0" err="1" smtClean="0"/>
              <a:t>the</a:t>
            </a:r>
            <a:r>
              <a:rPr lang="nl-BE" sz="2800" dirty="0" smtClean="0"/>
              <a:t> </a:t>
            </a:r>
            <a:r>
              <a:rPr lang="nl-BE" sz="2800" dirty="0" err="1" smtClean="0"/>
              <a:t>organization</a:t>
            </a:r>
            <a:r>
              <a:rPr lang="nl-BE" sz="2800" dirty="0" smtClean="0"/>
              <a:t>, budgets, </a:t>
            </a:r>
            <a:r>
              <a:rPr lang="nl-BE" sz="2800" dirty="0" err="1" smtClean="0"/>
              <a:t>functions</a:t>
            </a:r>
            <a:r>
              <a:rPr lang="nl-BE" sz="2800" dirty="0" smtClean="0"/>
              <a:t>, targets, meetings, </a:t>
            </a:r>
            <a:r>
              <a:rPr lang="nl-BE" sz="2800" dirty="0" err="1" smtClean="0"/>
              <a:t>investments</a:t>
            </a:r>
            <a:r>
              <a:rPr lang="nl-BE" sz="2800" dirty="0" smtClean="0"/>
              <a:t>, </a:t>
            </a:r>
            <a:r>
              <a:rPr lang="nl-BE" sz="2800" dirty="0" err="1" smtClean="0"/>
              <a:t>resignation</a:t>
            </a:r>
            <a:r>
              <a:rPr lang="nl-BE" sz="2800" dirty="0" smtClean="0"/>
              <a:t>,…</a:t>
            </a:r>
          </a:p>
          <a:p>
            <a:endParaRPr lang="nl-BE" sz="2400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4" y="1196752"/>
            <a:ext cx="5236464" cy="28407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17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1. </a:t>
            </a:r>
            <a:r>
              <a:rPr lang="nl-BE" dirty="0" err="1" smtClean="0"/>
              <a:t>Self</a:t>
            </a:r>
            <a:r>
              <a:rPr lang="nl-BE" dirty="0" smtClean="0"/>
              <a:t>-management </a:t>
            </a:r>
            <a:r>
              <a:rPr lang="nl-BE" dirty="0" smtClean="0"/>
              <a:t>- </a:t>
            </a:r>
            <a:r>
              <a:rPr lang="nl-BE" dirty="0" err="1" smtClean="0"/>
              <a:t>structures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smtClean="0"/>
              <a:t>1.No </a:t>
            </a:r>
            <a:r>
              <a:rPr lang="nl-BE" sz="2400" dirty="0" err="1" smtClean="0"/>
              <a:t>pyramid</a:t>
            </a:r>
            <a:endParaRPr lang="nl-BE" sz="2400" dirty="0" smtClean="0"/>
          </a:p>
          <a:p>
            <a:endParaRPr lang="nl-BE" sz="2400" dirty="0">
              <a:solidFill>
                <a:srgbClr val="FF0000"/>
              </a:solidFill>
            </a:endParaRPr>
          </a:p>
          <a:p>
            <a:endParaRPr lang="nl-BE" sz="2400" dirty="0" smtClean="0">
              <a:solidFill>
                <a:srgbClr val="FF0000"/>
              </a:solidFill>
            </a:endParaRPr>
          </a:p>
          <a:p>
            <a:pPr lvl="1"/>
            <a:r>
              <a:rPr lang="nl-BE" sz="2400" dirty="0" smtClean="0"/>
              <a:t>Buurtzorg: “</a:t>
            </a:r>
            <a:r>
              <a:rPr lang="nl-BE" sz="2400" dirty="0" err="1" smtClean="0"/>
              <a:t>Nobody</a:t>
            </a:r>
            <a:r>
              <a:rPr lang="nl-BE" sz="2400" dirty="0" smtClean="0"/>
              <a:t> </a:t>
            </a:r>
            <a:r>
              <a:rPr lang="nl-BE" sz="2400" dirty="0"/>
              <a:t>is </a:t>
            </a:r>
            <a:r>
              <a:rPr lang="nl-BE" sz="2400" dirty="0" err="1"/>
              <a:t>the</a:t>
            </a:r>
            <a:r>
              <a:rPr lang="nl-BE" sz="2400" dirty="0"/>
              <a:t> boss </a:t>
            </a:r>
            <a:endParaRPr lang="nl-BE" sz="2400" dirty="0" smtClean="0"/>
          </a:p>
          <a:p>
            <a:pPr lvl="1"/>
            <a:r>
              <a:rPr lang="nl-BE" sz="2400" dirty="0" smtClean="0"/>
              <a:t>of </a:t>
            </a:r>
            <a:r>
              <a:rPr lang="nl-BE" sz="2400" dirty="0" err="1"/>
              <a:t>somebody</a:t>
            </a:r>
            <a:r>
              <a:rPr lang="nl-BE" sz="2400" dirty="0"/>
              <a:t> </a:t>
            </a:r>
            <a:r>
              <a:rPr lang="nl-BE" sz="2400" dirty="0" err="1" smtClean="0"/>
              <a:t>else</a:t>
            </a:r>
            <a:r>
              <a:rPr lang="nl-BE" sz="2400" dirty="0" smtClean="0"/>
              <a:t>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smtClean="0"/>
              <a:t>Traditional </a:t>
            </a:r>
            <a:r>
              <a:rPr lang="nl-BE" sz="2400" dirty="0" err="1" smtClean="0"/>
              <a:t>pyramidal</a:t>
            </a:r>
            <a:r>
              <a:rPr lang="nl-BE" sz="2400" dirty="0" smtClean="0"/>
              <a:t> </a:t>
            </a:r>
            <a:r>
              <a:rPr lang="nl-BE" sz="2400" dirty="0" err="1" smtClean="0"/>
              <a:t>structures</a:t>
            </a:r>
            <a:r>
              <a:rPr lang="nl-BE" sz="2400" dirty="0" smtClean="0"/>
              <a:t> </a:t>
            </a:r>
            <a:r>
              <a:rPr lang="nl-BE" sz="2400" dirty="0" err="1" smtClean="0"/>
              <a:t>demand</a:t>
            </a:r>
            <a:r>
              <a:rPr lang="nl-BE" sz="2400" dirty="0" smtClean="0"/>
              <a:t> </a:t>
            </a:r>
            <a:r>
              <a:rPr lang="nl-BE" sz="2400" dirty="0" err="1" smtClean="0"/>
              <a:t>too</a:t>
            </a:r>
            <a:r>
              <a:rPr lang="nl-BE" sz="2400" dirty="0" smtClean="0"/>
              <a:t> </a:t>
            </a:r>
            <a:r>
              <a:rPr lang="nl-BE" sz="2400" dirty="0" err="1" smtClean="0"/>
              <a:t>much</a:t>
            </a:r>
            <a:r>
              <a:rPr lang="nl-BE" sz="2400" dirty="0" smtClean="0"/>
              <a:t> of </a:t>
            </a:r>
            <a:r>
              <a:rPr lang="nl-BE" sz="2400" dirty="0" err="1" smtClean="0"/>
              <a:t>too</a:t>
            </a:r>
            <a:r>
              <a:rPr lang="nl-BE" sz="2400" dirty="0" smtClean="0"/>
              <a:t> few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not</a:t>
            </a:r>
            <a:r>
              <a:rPr lang="nl-BE" sz="2400" dirty="0" smtClean="0"/>
              <a:t> </a:t>
            </a:r>
            <a:r>
              <a:rPr lang="nl-BE" sz="2400" dirty="0" err="1" smtClean="0"/>
              <a:t>enough</a:t>
            </a:r>
            <a:r>
              <a:rPr lang="nl-BE" sz="2400" dirty="0" smtClean="0"/>
              <a:t> of </a:t>
            </a:r>
            <a:r>
              <a:rPr lang="nl-BE" sz="2400" dirty="0" err="1" smtClean="0"/>
              <a:t>everyone</a:t>
            </a:r>
            <a:r>
              <a:rPr lang="nl-BE" sz="2400" dirty="0" smtClean="0"/>
              <a:t> </a:t>
            </a:r>
            <a:r>
              <a:rPr lang="nl-BE" sz="2400" dirty="0" err="1" smtClean="0"/>
              <a:t>else</a:t>
            </a:r>
            <a:r>
              <a:rPr lang="nl-BE" sz="2400" dirty="0" smtClean="0"/>
              <a:t> (Gary Hamel)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/>
              <a:t>N</a:t>
            </a:r>
            <a:r>
              <a:rPr lang="nl-BE" sz="2400" dirty="0" smtClean="0"/>
              <a:t>ew </a:t>
            </a:r>
            <a:r>
              <a:rPr lang="nl-BE" sz="2400" dirty="0" smtClean="0"/>
              <a:t>organogram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400" dirty="0" smtClean="0"/>
              <a:t>A new </a:t>
            </a:r>
            <a:r>
              <a:rPr lang="nl-BE" sz="2400" dirty="0" err="1" smtClean="0"/>
              <a:t>assumption</a:t>
            </a:r>
            <a:endParaRPr lang="nl-BE" sz="2400" dirty="0" smtClean="0"/>
          </a:p>
          <a:p>
            <a:pPr lvl="1"/>
            <a:r>
              <a:rPr lang="nl-BE" sz="2400" dirty="0" smtClean="0"/>
              <a:t>“</a:t>
            </a:r>
            <a:r>
              <a:rPr lang="nl-BE" sz="2400" dirty="0" err="1" smtClean="0"/>
              <a:t>all</a:t>
            </a:r>
            <a:r>
              <a:rPr lang="nl-BE" sz="2400" dirty="0" smtClean="0"/>
              <a:t> </a:t>
            </a:r>
            <a:r>
              <a:rPr lang="nl-BE" sz="2400" dirty="0" err="1"/>
              <a:t>colleagues</a:t>
            </a:r>
            <a:r>
              <a:rPr lang="nl-BE" sz="2400" dirty="0"/>
              <a:t> have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obligation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do </a:t>
            </a:r>
            <a:r>
              <a:rPr lang="nl-BE" sz="2400" dirty="0" err="1"/>
              <a:t>something</a:t>
            </a:r>
            <a:r>
              <a:rPr lang="nl-BE" sz="2400" dirty="0"/>
              <a:t> </a:t>
            </a:r>
            <a:r>
              <a:rPr lang="nl-BE" sz="2400" dirty="0" err="1"/>
              <a:t>about</a:t>
            </a:r>
            <a:r>
              <a:rPr lang="nl-BE" sz="2400" dirty="0"/>
              <a:t> </a:t>
            </a:r>
            <a:r>
              <a:rPr lang="nl-BE" sz="2400" dirty="0" err="1"/>
              <a:t>an</a:t>
            </a:r>
            <a:r>
              <a:rPr lang="nl-BE" sz="2400" dirty="0"/>
              <a:t> issue </a:t>
            </a:r>
            <a:r>
              <a:rPr lang="nl-BE" sz="2400" dirty="0" err="1"/>
              <a:t>they</a:t>
            </a:r>
            <a:r>
              <a:rPr lang="nl-BE" sz="2400" dirty="0"/>
              <a:t> </a:t>
            </a:r>
            <a:r>
              <a:rPr lang="nl-BE" sz="2400" dirty="0" smtClean="0"/>
              <a:t>sense,…”</a:t>
            </a:r>
            <a:endParaRPr lang="nl-BE" sz="2400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8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18</a:t>
            </a:fld>
            <a:endParaRPr lang="nl-BE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429" y="2196764"/>
            <a:ext cx="4631146" cy="4468241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/>
              <a:t>1. </a:t>
            </a:r>
            <a:r>
              <a:rPr lang="nl-BE" dirty="0" err="1" smtClean="0"/>
              <a:t>Self</a:t>
            </a:r>
            <a:r>
              <a:rPr lang="nl-BE" dirty="0" smtClean="0"/>
              <a:t>-management  </a:t>
            </a:r>
            <a:r>
              <a:rPr lang="nl-BE" dirty="0"/>
              <a:t>- </a:t>
            </a:r>
            <a:r>
              <a:rPr lang="nl-BE" dirty="0" err="1" smtClean="0"/>
              <a:t>old</a:t>
            </a:r>
            <a:r>
              <a:rPr lang="nl-BE" dirty="0" smtClean="0"/>
              <a:t> organogram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6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19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467544" y="14210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1.  </a:t>
            </a:r>
            <a:r>
              <a:rPr lang="nl-BE" dirty="0" err="1" smtClean="0"/>
              <a:t>Self</a:t>
            </a:r>
            <a:r>
              <a:rPr lang="nl-BE" dirty="0" smtClean="0"/>
              <a:t>-management  </a:t>
            </a:r>
            <a:r>
              <a:rPr lang="nl-BE" dirty="0"/>
              <a:t>- </a:t>
            </a:r>
            <a:r>
              <a:rPr lang="nl-BE" dirty="0" smtClean="0"/>
              <a:t>new organogram</a:t>
            </a:r>
            <a:endParaRPr lang="nl-BE" dirty="0"/>
          </a:p>
          <a:p>
            <a:endParaRPr lang="nl-BE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t="4357"/>
          <a:stretch/>
        </p:blipFill>
        <p:spPr>
          <a:xfrm>
            <a:off x="850964" y="2180677"/>
            <a:ext cx="7732787" cy="46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The state of Stijn Deprez</a:t>
            </a:r>
            <a:endParaRPr lang="nl-BE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fbeeldingsresultaat voor burn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8"/>
            <a:ext cx="4953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ijn\Desktop\dublin\2017_05_01\IM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39173"/>
            <a:ext cx="5205984" cy="3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20</a:t>
            </a:fld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smtClean="0"/>
              <a:t>2. No </a:t>
            </a:r>
            <a:r>
              <a:rPr lang="nl-BE" sz="2400" dirty="0" err="1" smtClean="0"/>
              <a:t>middle</a:t>
            </a:r>
            <a:r>
              <a:rPr lang="nl-BE" sz="2400" dirty="0"/>
              <a:t>-</a:t>
            </a:r>
            <a:r>
              <a:rPr lang="nl-BE" sz="2400" dirty="0" smtClean="0"/>
              <a:t>management</a:t>
            </a: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827584" y="5318102"/>
            <a:ext cx="722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Bureaucracies</a:t>
            </a:r>
            <a:r>
              <a:rPr lang="nl-BE" dirty="0" smtClean="0"/>
              <a:t> are built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people</a:t>
            </a:r>
            <a:r>
              <a:rPr lang="nl-BE" dirty="0" smtClean="0"/>
              <a:t> </a:t>
            </a:r>
            <a:r>
              <a:rPr lang="nl-BE" dirty="0" err="1" smtClean="0"/>
              <a:t>who</a:t>
            </a:r>
            <a:r>
              <a:rPr lang="nl-BE" dirty="0"/>
              <a:t> </a:t>
            </a:r>
            <a:r>
              <a:rPr lang="nl-BE" dirty="0" smtClean="0"/>
              <a:t>busy </a:t>
            </a:r>
            <a:r>
              <a:rPr lang="nl-BE" dirty="0" err="1" smtClean="0"/>
              <a:t>themselves</a:t>
            </a:r>
            <a:r>
              <a:rPr lang="nl-BE" dirty="0" smtClean="0"/>
              <a:t> </a:t>
            </a:r>
            <a:r>
              <a:rPr lang="nl-BE" dirty="0" err="1" smtClean="0"/>
              <a:t>proving</a:t>
            </a:r>
            <a:r>
              <a:rPr lang="nl-BE" dirty="0" smtClean="0"/>
              <a:t> </a:t>
            </a:r>
            <a:r>
              <a:rPr lang="nl-BE" dirty="0" err="1" smtClean="0"/>
              <a:t>they</a:t>
            </a:r>
            <a:r>
              <a:rPr lang="nl-BE" dirty="0" smtClean="0"/>
              <a:t> are </a:t>
            </a:r>
            <a:r>
              <a:rPr lang="nl-BE" dirty="0" err="1" smtClean="0"/>
              <a:t>necessary</a:t>
            </a:r>
            <a:r>
              <a:rPr lang="nl-BE" dirty="0" smtClean="0"/>
              <a:t>, </a:t>
            </a:r>
            <a:r>
              <a:rPr lang="nl-BE" dirty="0" err="1" smtClean="0"/>
              <a:t>especially</a:t>
            </a:r>
            <a:r>
              <a:rPr lang="nl-BE" dirty="0" smtClean="0"/>
              <a:t> </a:t>
            </a:r>
            <a:r>
              <a:rPr lang="nl-BE" dirty="0" err="1" smtClean="0"/>
              <a:t>when</a:t>
            </a:r>
            <a:r>
              <a:rPr lang="nl-BE" dirty="0" smtClean="0"/>
              <a:t> </a:t>
            </a:r>
            <a:r>
              <a:rPr lang="nl-BE" dirty="0" err="1" smtClean="0"/>
              <a:t>they</a:t>
            </a:r>
            <a:r>
              <a:rPr lang="nl-BE" dirty="0" smtClean="0"/>
              <a:t> suspect </a:t>
            </a:r>
            <a:r>
              <a:rPr lang="nl-BE" dirty="0" err="1" smtClean="0"/>
              <a:t>they</a:t>
            </a:r>
            <a:r>
              <a:rPr lang="nl-BE" dirty="0" smtClean="0"/>
              <a:t> </a:t>
            </a:r>
            <a:r>
              <a:rPr lang="nl-BE" dirty="0" err="1" smtClean="0"/>
              <a:t>aren’t</a:t>
            </a:r>
            <a:r>
              <a:rPr lang="nl-BE" dirty="0" smtClean="0"/>
              <a:t> (Ricardo </a:t>
            </a:r>
            <a:r>
              <a:rPr lang="nl-BE" dirty="0" err="1" smtClean="0"/>
              <a:t>Semler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/>
              <a:t>1. </a:t>
            </a:r>
            <a:r>
              <a:rPr lang="nl-BE" dirty="0" err="1" smtClean="0"/>
              <a:t>Self</a:t>
            </a:r>
            <a:r>
              <a:rPr lang="nl-BE" dirty="0" smtClean="0"/>
              <a:t>-management  </a:t>
            </a:r>
            <a:r>
              <a:rPr lang="nl-BE" dirty="0"/>
              <a:t>- </a:t>
            </a:r>
            <a:r>
              <a:rPr lang="nl-BE" dirty="0" err="1"/>
              <a:t>structures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43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21</a:t>
            </a:fld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err="1" smtClean="0"/>
              <a:t>From</a:t>
            </a:r>
            <a:r>
              <a:rPr lang="nl-BE" sz="2400" dirty="0" smtClean="0"/>
              <a:t> control </a:t>
            </a:r>
            <a:r>
              <a:rPr lang="nl-BE" sz="2400" dirty="0" err="1" smtClean="0"/>
              <a:t>to</a:t>
            </a:r>
            <a:r>
              <a:rPr lang="nl-BE" sz="2400" dirty="0" smtClean="0"/>
              <a:t> trust</a:t>
            </a:r>
          </a:p>
          <a:p>
            <a:endParaRPr lang="nl-BE" sz="2400" dirty="0"/>
          </a:p>
          <a:p>
            <a:endParaRPr lang="nl-BE" sz="2400" dirty="0" smtClean="0"/>
          </a:p>
          <a:p>
            <a:r>
              <a:rPr lang="nl-BE" sz="2400" dirty="0" err="1" smtClean="0"/>
              <a:t>Self</a:t>
            </a:r>
            <a:r>
              <a:rPr lang="nl-BE" sz="2400" dirty="0" smtClean="0"/>
              <a:t>-management </a:t>
            </a:r>
            <a:r>
              <a:rPr lang="nl-BE" sz="2400" dirty="0" err="1" smtClean="0"/>
              <a:t>needs</a:t>
            </a:r>
            <a:r>
              <a:rPr lang="nl-BE" sz="2400" dirty="0" smtClean="0"/>
              <a:t> trust</a:t>
            </a:r>
          </a:p>
          <a:p>
            <a:r>
              <a:rPr lang="nl-BE" sz="2400" dirty="0" err="1"/>
              <a:t>a</a:t>
            </a:r>
            <a:r>
              <a:rPr lang="nl-BE" sz="2400" dirty="0" err="1" smtClean="0"/>
              <a:t>nd</a:t>
            </a:r>
            <a:r>
              <a:rPr lang="nl-BE" sz="2400" dirty="0" smtClean="0"/>
              <a:t> </a:t>
            </a:r>
            <a:r>
              <a:rPr lang="nl-BE" sz="2400" dirty="0" smtClean="0"/>
              <a:t>open </a:t>
            </a:r>
            <a:r>
              <a:rPr lang="nl-BE" sz="2400" dirty="0" err="1" smtClean="0"/>
              <a:t>communication</a:t>
            </a:r>
            <a:endParaRPr lang="nl-BE" sz="2400" dirty="0" smtClean="0"/>
          </a:p>
          <a:p>
            <a:endParaRPr lang="nl-BE" sz="2400" dirty="0"/>
          </a:p>
          <a:p>
            <a:endParaRPr lang="nl-BE" sz="2400" dirty="0" smtClean="0"/>
          </a:p>
          <a:p>
            <a:endParaRPr lang="nl-BE" sz="2400" dirty="0"/>
          </a:p>
          <a:p>
            <a:r>
              <a:rPr lang="nl-BE" sz="2400" dirty="0" smtClean="0"/>
              <a:t>More </a:t>
            </a:r>
            <a:r>
              <a:rPr lang="nl-BE" sz="2400" dirty="0" err="1" smtClean="0"/>
              <a:t>and</a:t>
            </a:r>
            <a:r>
              <a:rPr lang="nl-BE" sz="2400" dirty="0" smtClean="0"/>
              <a:t> a </a:t>
            </a:r>
            <a:r>
              <a:rPr lang="nl-BE" sz="2400" dirty="0" err="1" smtClean="0"/>
              <a:t>bigger</a:t>
            </a:r>
            <a:r>
              <a:rPr lang="nl-BE" sz="2400" dirty="0" smtClean="0"/>
              <a:t> </a:t>
            </a:r>
            <a:r>
              <a:rPr lang="nl-BE" sz="2400" dirty="0" err="1" smtClean="0"/>
              <a:t>variety</a:t>
            </a:r>
            <a:r>
              <a:rPr lang="nl-BE" sz="2400" dirty="0" smtClean="0"/>
              <a:t> on</a:t>
            </a:r>
          </a:p>
          <a:p>
            <a:r>
              <a:rPr lang="nl-BE" sz="2400" dirty="0" smtClean="0"/>
              <a:t>feedback </a:t>
            </a:r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/>
              <a:t>1. </a:t>
            </a:r>
            <a:r>
              <a:rPr lang="nl-BE" dirty="0" err="1" smtClean="0"/>
              <a:t>Self</a:t>
            </a:r>
            <a:r>
              <a:rPr lang="nl-BE" dirty="0" smtClean="0"/>
              <a:t>-management  </a:t>
            </a:r>
            <a:r>
              <a:rPr lang="nl-BE" dirty="0"/>
              <a:t>- </a:t>
            </a:r>
            <a:r>
              <a:rPr lang="nl-BE" dirty="0" err="1"/>
              <a:t>structures</a:t>
            </a:r>
            <a:endParaRPr lang="nl-BE" dirty="0"/>
          </a:p>
        </p:txBody>
      </p:sp>
      <p:pic>
        <p:nvPicPr>
          <p:cNvPr id="10" name="Picture 2" descr="Afbeeldingsresultaat voor johar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" b="2156"/>
          <a:stretch/>
        </p:blipFill>
        <p:spPr bwMode="auto">
          <a:xfrm>
            <a:off x="4499992" y="2924944"/>
            <a:ext cx="4068275" cy="344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5220072" y="2585211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Johari-window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5254517" y="4507438"/>
            <a:ext cx="126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CIRCLES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876256" y="3284984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kstvak 13"/>
          <p:cNvSpPr txBox="1"/>
          <p:nvPr/>
        </p:nvSpPr>
        <p:spPr>
          <a:xfrm>
            <a:off x="6732240" y="3068960"/>
            <a:ext cx="72008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</a:rPr>
              <a:t>FEEDBACK</a:t>
            </a:r>
            <a:endParaRPr lang="nl-BE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4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22</a:t>
            </a:fld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dirty="0"/>
          </a:p>
          <a:p>
            <a:r>
              <a:rPr lang="nl-BE" sz="2400" dirty="0" smtClean="0"/>
              <a:t>Shift </a:t>
            </a:r>
            <a:r>
              <a:rPr lang="nl-BE" sz="2400" dirty="0" err="1" smtClean="0"/>
              <a:t>from</a:t>
            </a:r>
            <a:endParaRPr lang="nl-BE" sz="2400" dirty="0" smtClean="0"/>
          </a:p>
          <a:p>
            <a:r>
              <a:rPr lang="nl-BE" sz="2400" dirty="0" err="1"/>
              <a:t>a</a:t>
            </a:r>
            <a:r>
              <a:rPr lang="nl-BE" sz="2400" dirty="0" err="1" smtClean="0"/>
              <a:t>voiding</a:t>
            </a:r>
            <a:r>
              <a:rPr lang="nl-BE" sz="2400" dirty="0" smtClean="0"/>
              <a:t> </a:t>
            </a:r>
            <a:r>
              <a:rPr lang="nl-BE" sz="2400" dirty="0" err="1" smtClean="0"/>
              <a:t>conflicts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</a:t>
            </a:r>
            <a:r>
              <a:rPr lang="nl-BE" sz="2400" dirty="0" err="1" smtClean="0"/>
              <a:t>learn</a:t>
            </a:r>
            <a:r>
              <a:rPr lang="nl-BE" sz="2400" dirty="0" smtClean="0"/>
              <a:t> </a:t>
            </a:r>
            <a:r>
              <a:rPr lang="nl-BE" sz="2400" dirty="0" err="1" smtClean="0"/>
              <a:t>people</a:t>
            </a:r>
            <a:r>
              <a:rPr lang="nl-BE" sz="2400" dirty="0" smtClean="0"/>
              <a:t> </a:t>
            </a:r>
            <a:r>
              <a:rPr lang="nl-BE" sz="2400" dirty="0" err="1" smtClean="0"/>
              <a:t>how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deal </a:t>
            </a:r>
            <a:r>
              <a:rPr lang="nl-BE" sz="2400" dirty="0" err="1" smtClean="0"/>
              <a:t>with</a:t>
            </a:r>
            <a:r>
              <a:rPr lang="nl-BE" sz="2400" dirty="0" smtClean="0"/>
              <a:t> </a:t>
            </a:r>
            <a:r>
              <a:rPr lang="nl-BE" sz="2400" dirty="0" err="1" smtClean="0"/>
              <a:t>conflicts</a:t>
            </a:r>
            <a:endParaRPr lang="nl-BE" sz="2400" dirty="0" smtClean="0"/>
          </a:p>
          <a:p>
            <a:endParaRPr lang="nl-BE" sz="2400" dirty="0" smtClean="0"/>
          </a:p>
          <a:p>
            <a:r>
              <a:rPr lang="nl-BE" sz="2400" dirty="0" smtClean="0"/>
              <a:t>How do </a:t>
            </a:r>
            <a:r>
              <a:rPr lang="nl-BE" sz="2400" dirty="0" err="1" smtClean="0"/>
              <a:t>people</a:t>
            </a:r>
            <a:r>
              <a:rPr lang="nl-BE" sz="2400" dirty="0" smtClean="0"/>
              <a:t> manage </a:t>
            </a:r>
            <a:r>
              <a:rPr lang="nl-BE" sz="2400" dirty="0" err="1" smtClean="0"/>
              <a:t>conflicts</a:t>
            </a:r>
            <a:r>
              <a:rPr lang="nl-BE" sz="2400" dirty="0" smtClean="0"/>
              <a:t>?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 smtClean="0"/>
              <a:t>In a </a:t>
            </a:r>
            <a:r>
              <a:rPr lang="nl-BE" sz="2400" dirty="0" err="1" smtClean="0"/>
              <a:t>teal</a:t>
            </a:r>
            <a:r>
              <a:rPr lang="nl-BE" sz="2400" dirty="0" smtClean="0"/>
              <a:t> </a:t>
            </a:r>
            <a:r>
              <a:rPr lang="nl-BE" sz="2400" dirty="0" err="1" smtClean="0"/>
              <a:t>organization</a:t>
            </a:r>
            <a:r>
              <a:rPr lang="nl-BE" sz="2400" dirty="0" smtClean="0"/>
              <a:t> </a:t>
            </a:r>
            <a:r>
              <a:rPr lang="nl-BE" sz="2400" dirty="0" err="1" smtClean="0"/>
              <a:t>it</a:t>
            </a:r>
            <a:r>
              <a:rPr lang="nl-BE" sz="2400" dirty="0" smtClean="0"/>
              <a:t> is </a:t>
            </a:r>
            <a:r>
              <a:rPr lang="nl-BE" sz="2400" dirty="0" err="1" smtClean="0"/>
              <a:t>essential</a:t>
            </a:r>
            <a:r>
              <a:rPr lang="nl-BE" sz="2400" dirty="0" smtClean="0"/>
              <a:t> </a:t>
            </a:r>
            <a:r>
              <a:rPr lang="nl-BE" sz="2400" dirty="0" err="1" smtClean="0"/>
              <a:t>that</a:t>
            </a:r>
            <a:r>
              <a:rPr lang="nl-BE" sz="2400" dirty="0" smtClean="0"/>
              <a:t> </a:t>
            </a:r>
            <a:r>
              <a:rPr lang="nl-BE" sz="2400" dirty="0" err="1" smtClean="0"/>
              <a:t>every</a:t>
            </a:r>
            <a:r>
              <a:rPr lang="nl-BE" sz="2400" dirty="0" smtClean="0"/>
              <a:t> </a:t>
            </a:r>
            <a:r>
              <a:rPr lang="nl-BE" sz="2400" dirty="0" err="1" smtClean="0"/>
              <a:t>collegue</a:t>
            </a:r>
            <a:r>
              <a:rPr lang="nl-BE" sz="2400" dirty="0" smtClean="0"/>
              <a:t> </a:t>
            </a:r>
            <a:r>
              <a:rPr lang="nl-BE" sz="2400" dirty="0" smtClean="0"/>
              <a:t>is </a:t>
            </a:r>
            <a:r>
              <a:rPr lang="nl-BE" sz="2400" dirty="0" err="1" smtClean="0"/>
              <a:t>trained</a:t>
            </a:r>
            <a:r>
              <a:rPr lang="nl-BE" sz="2400" dirty="0" smtClean="0"/>
              <a:t> in </a:t>
            </a:r>
            <a:r>
              <a:rPr lang="nl-BE" sz="2400" dirty="0" smtClean="0"/>
              <a:t>conflict management </a:t>
            </a:r>
            <a:r>
              <a:rPr lang="nl-BE" sz="2400" dirty="0" smtClean="0"/>
              <a:t>(or </a:t>
            </a:r>
            <a:r>
              <a:rPr lang="nl-BE" sz="2400" dirty="0" err="1" smtClean="0"/>
              <a:t>R</a:t>
            </a:r>
            <a:r>
              <a:rPr lang="nl-BE" sz="2400" dirty="0" err="1" smtClean="0"/>
              <a:t>estorative</a:t>
            </a:r>
            <a:r>
              <a:rPr lang="nl-BE" sz="2400" dirty="0" smtClean="0"/>
              <a:t> </a:t>
            </a:r>
            <a:r>
              <a:rPr lang="nl-BE" sz="2400" dirty="0" err="1"/>
              <a:t>P</a:t>
            </a:r>
            <a:r>
              <a:rPr lang="nl-BE" sz="2400" dirty="0" err="1" smtClean="0"/>
              <a:t>ractices</a:t>
            </a:r>
            <a:r>
              <a:rPr lang="nl-BE" sz="2400" dirty="0" smtClean="0"/>
              <a:t>)</a:t>
            </a:r>
          </a:p>
          <a:p>
            <a:r>
              <a:rPr lang="nl-BE" sz="2400" dirty="0" smtClean="0"/>
              <a:t> </a:t>
            </a:r>
          </a:p>
          <a:p>
            <a:endParaRPr lang="nl-BE" sz="2400" dirty="0" smtClean="0"/>
          </a:p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395536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/>
              <a:t>1. </a:t>
            </a:r>
            <a:r>
              <a:rPr lang="nl-BE" dirty="0" err="1" smtClean="0"/>
              <a:t>Self</a:t>
            </a:r>
            <a:r>
              <a:rPr lang="nl-BE" dirty="0" smtClean="0"/>
              <a:t>-management  </a:t>
            </a:r>
            <a:r>
              <a:rPr lang="nl-BE" dirty="0"/>
              <a:t>- </a:t>
            </a:r>
            <a:r>
              <a:rPr lang="nl-BE" dirty="0" err="1" smtClean="0"/>
              <a:t>opportunities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RP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39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23</a:t>
            </a:fld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err="1" smtClean="0"/>
              <a:t>Reflection</a:t>
            </a:r>
            <a:r>
              <a:rPr lang="nl-BE" sz="2400" dirty="0" smtClean="0"/>
              <a:t>:</a:t>
            </a:r>
          </a:p>
          <a:p>
            <a:endParaRPr lang="nl-BE" sz="2400" dirty="0"/>
          </a:p>
          <a:p>
            <a:r>
              <a:rPr lang="nl-BE" sz="2400" dirty="0" smtClean="0"/>
              <a:t>Is </a:t>
            </a:r>
            <a:r>
              <a:rPr lang="nl-BE" sz="2400" dirty="0" err="1" smtClean="0"/>
              <a:t>self</a:t>
            </a:r>
            <a:r>
              <a:rPr lang="nl-BE" sz="2400" dirty="0" smtClean="0"/>
              <a:t>-management </a:t>
            </a:r>
            <a:r>
              <a:rPr lang="nl-BE" sz="2400" dirty="0" err="1" smtClean="0"/>
              <a:t>the</a:t>
            </a:r>
            <a:r>
              <a:rPr lang="nl-BE" sz="2400" dirty="0" smtClean="0"/>
              <a:t> </a:t>
            </a:r>
            <a:r>
              <a:rPr lang="nl-BE" sz="2400" dirty="0" err="1" smtClean="0"/>
              <a:t>future</a:t>
            </a:r>
            <a:r>
              <a:rPr lang="nl-BE" sz="2400" dirty="0" smtClean="0"/>
              <a:t>? </a:t>
            </a:r>
            <a:r>
              <a:rPr lang="nl-BE" sz="2400" dirty="0" err="1" smtClean="0"/>
              <a:t>What</a:t>
            </a:r>
            <a:r>
              <a:rPr lang="nl-BE" sz="2400" dirty="0" smtClean="0"/>
              <a:t> are </a:t>
            </a:r>
            <a:r>
              <a:rPr lang="nl-BE" sz="2400" dirty="0" err="1" smtClean="0"/>
              <a:t>your</a:t>
            </a:r>
            <a:r>
              <a:rPr lang="nl-BE" sz="2400" dirty="0" smtClean="0"/>
              <a:t> </a:t>
            </a:r>
            <a:r>
              <a:rPr lang="nl-BE" sz="2400" dirty="0" err="1" smtClean="0"/>
              <a:t>thoughts</a:t>
            </a:r>
            <a:r>
              <a:rPr lang="nl-BE" sz="2400" dirty="0" smtClean="0"/>
              <a:t> </a:t>
            </a:r>
            <a:r>
              <a:rPr lang="nl-BE" sz="2400" dirty="0" err="1" smtClean="0"/>
              <a:t>about</a:t>
            </a:r>
            <a:r>
              <a:rPr lang="nl-BE" sz="2400" dirty="0" smtClean="0"/>
              <a:t> </a:t>
            </a:r>
            <a:r>
              <a:rPr lang="nl-BE" sz="2400" dirty="0" err="1" smtClean="0"/>
              <a:t>this</a:t>
            </a:r>
            <a:r>
              <a:rPr lang="nl-BE" sz="2400" dirty="0" smtClean="0"/>
              <a:t>?</a:t>
            </a:r>
          </a:p>
          <a:p>
            <a:r>
              <a:rPr lang="nl-BE" sz="2400" dirty="0" err="1" smtClean="0"/>
              <a:t>Opportunities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Restorative</a:t>
            </a:r>
            <a:r>
              <a:rPr lang="nl-BE" sz="2400" dirty="0" smtClean="0"/>
              <a:t> </a:t>
            </a:r>
            <a:r>
              <a:rPr lang="nl-BE" sz="2400" dirty="0" err="1"/>
              <a:t>P</a:t>
            </a:r>
            <a:r>
              <a:rPr lang="nl-BE" sz="2400" dirty="0" err="1" smtClean="0"/>
              <a:t>ractices</a:t>
            </a:r>
            <a:r>
              <a:rPr lang="nl-BE" sz="2400" dirty="0" smtClean="0"/>
              <a:t>? </a:t>
            </a:r>
          </a:p>
          <a:p>
            <a:r>
              <a:rPr lang="nl-BE" sz="2400" dirty="0" smtClean="0"/>
              <a:t> </a:t>
            </a:r>
          </a:p>
          <a:p>
            <a:endParaRPr lang="nl-BE" sz="2400" dirty="0" smtClean="0"/>
          </a:p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1. </a:t>
            </a:r>
            <a:r>
              <a:rPr lang="nl-BE" dirty="0" err="1" smtClean="0"/>
              <a:t>Self</a:t>
            </a:r>
            <a:r>
              <a:rPr lang="nl-BE" dirty="0" smtClean="0"/>
              <a:t>-management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48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24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2. </a:t>
            </a:r>
            <a:r>
              <a:rPr lang="nl-BE" dirty="0" err="1" smtClean="0"/>
              <a:t>Breakthrough</a:t>
            </a:r>
            <a:r>
              <a:rPr lang="nl-BE" dirty="0" smtClean="0"/>
              <a:t> 2 </a:t>
            </a:r>
            <a:r>
              <a:rPr lang="nl-BE" dirty="0" err="1" smtClean="0"/>
              <a:t>Wholeness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dirty="0"/>
          </a:p>
          <a:p>
            <a:r>
              <a:rPr lang="nl-BE" sz="2400" dirty="0" smtClean="0"/>
              <a:t> </a:t>
            </a:r>
          </a:p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77350"/>
            <a:ext cx="2473321" cy="351764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998230" y="4147079"/>
            <a:ext cx="7453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/>
              <a:t>If</a:t>
            </a:r>
            <a:r>
              <a:rPr lang="nl-BE" sz="2800" dirty="0" smtClean="0"/>
              <a:t> </a:t>
            </a:r>
            <a:r>
              <a:rPr lang="nl-BE" sz="2800" dirty="0" err="1" smtClean="0"/>
              <a:t>the</a:t>
            </a:r>
            <a:r>
              <a:rPr lang="nl-BE" sz="2800" dirty="0" smtClean="0"/>
              <a:t> soul is </a:t>
            </a:r>
            <a:r>
              <a:rPr lang="nl-BE" sz="2800" dirty="0" err="1" smtClean="0"/>
              <a:t>not</a:t>
            </a:r>
            <a:r>
              <a:rPr lang="nl-BE" sz="2800" dirty="0" smtClean="0"/>
              <a:t> </a:t>
            </a:r>
            <a:r>
              <a:rPr lang="nl-BE" sz="2800" dirty="0" err="1" smtClean="0"/>
              <a:t>welcome</a:t>
            </a:r>
            <a:r>
              <a:rPr lang="nl-BE" sz="2800" dirty="0" smtClean="0"/>
              <a:t> in </a:t>
            </a:r>
            <a:r>
              <a:rPr lang="nl-BE" sz="2800" dirty="0" err="1" smtClean="0"/>
              <a:t>the</a:t>
            </a:r>
            <a:r>
              <a:rPr lang="nl-BE" sz="2800" dirty="0" smtClean="0"/>
              <a:t> </a:t>
            </a:r>
            <a:r>
              <a:rPr lang="nl-BE" sz="2800" dirty="0" err="1" smtClean="0"/>
              <a:t>organization</a:t>
            </a:r>
            <a:r>
              <a:rPr lang="nl-BE" sz="2800" dirty="0" smtClean="0"/>
              <a:t>, </a:t>
            </a:r>
          </a:p>
          <a:p>
            <a:r>
              <a:rPr lang="nl-BE" sz="2800" dirty="0" err="1" smtClean="0"/>
              <a:t>you</a:t>
            </a:r>
            <a:r>
              <a:rPr lang="nl-BE" sz="2800" dirty="0" smtClean="0"/>
              <a:t> get </a:t>
            </a:r>
            <a:r>
              <a:rPr lang="nl-BE" sz="2800" dirty="0" err="1" smtClean="0"/>
              <a:t>soulless</a:t>
            </a:r>
            <a:r>
              <a:rPr lang="nl-BE" sz="2800" dirty="0" smtClean="0"/>
              <a:t> </a:t>
            </a:r>
            <a:r>
              <a:rPr lang="nl-BE" sz="2800" dirty="0" err="1" smtClean="0"/>
              <a:t>organizations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0920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25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2. </a:t>
            </a:r>
            <a:r>
              <a:rPr lang="nl-BE" dirty="0" err="1" smtClean="0"/>
              <a:t>Wholeness</a:t>
            </a:r>
            <a:r>
              <a:rPr lang="nl-BE" dirty="0" smtClean="0"/>
              <a:t> in </a:t>
            </a:r>
            <a:r>
              <a:rPr lang="nl-BE" dirty="0" err="1" smtClean="0"/>
              <a:t>practice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smtClean="0"/>
              <a:t>Safe </a:t>
            </a:r>
            <a:r>
              <a:rPr lang="nl-BE" sz="2400" dirty="0" err="1" smtClean="0"/>
              <a:t>work</a:t>
            </a:r>
            <a:r>
              <a:rPr lang="nl-BE" sz="2400" dirty="0" smtClean="0"/>
              <a:t> environment </a:t>
            </a:r>
            <a:r>
              <a:rPr lang="nl-BE" sz="2400" dirty="0" err="1" smtClean="0"/>
              <a:t>where</a:t>
            </a:r>
            <a:r>
              <a:rPr lang="nl-BE" sz="2400" dirty="0" smtClean="0"/>
              <a:t> personal</a:t>
            </a:r>
          </a:p>
          <a:p>
            <a:r>
              <a:rPr lang="nl-BE" sz="2400" dirty="0" err="1"/>
              <a:t>i</a:t>
            </a:r>
            <a:r>
              <a:rPr lang="nl-BE" sz="2400" dirty="0" err="1" smtClean="0"/>
              <a:t>nterests</a:t>
            </a:r>
            <a:r>
              <a:rPr lang="nl-BE" sz="2400" dirty="0" smtClean="0"/>
              <a:t> meet </a:t>
            </a:r>
            <a:r>
              <a:rPr lang="nl-BE" sz="2400" dirty="0" err="1" smtClean="0"/>
              <a:t>organizational</a:t>
            </a:r>
            <a:r>
              <a:rPr lang="nl-BE" sz="2400" dirty="0" smtClean="0"/>
              <a:t> </a:t>
            </a:r>
            <a:r>
              <a:rPr lang="nl-BE" sz="2400" dirty="0" err="1" smtClean="0"/>
              <a:t>interests</a:t>
            </a:r>
            <a:endParaRPr lang="nl-BE" sz="2400" dirty="0"/>
          </a:p>
          <a:p>
            <a:r>
              <a:rPr lang="nl-BE" sz="2400" dirty="0" err="1" smtClean="0"/>
              <a:t>Colleague</a:t>
            </a:r>
            <a:r>
              <a:rPr lang="nl-BE" sz="2400" dirty="0" smtClean="0"/>
              <a:t> </a:t>
            </a:r>
            <a:r>
              <a:rPr lang="nl-BE" sz="2400" dirty="0" err="1" smtClean="0"/>
              <a:t>principles</a:t>
            </a:r>
            <a:r>
              <a:rPr lang="nl-BE" sz="2400" dirty="0" smtClean="0"/>
              <a:t> </a:t>
            </a:r>
          </a:p>
          <a:p>
            <a:r>
              <a:rPr lang="nl-BE" sz="2400" dirty="0" err="1" smtClean="0"/>
              <a:t>Circles</a:t>
            </a:r>
            <a:endParaRPr lang="nl-BE" sz="2400" dirty="0" smtClean="0"/>
          </a:p>
          <a:p>
            <a:pPr lvl="0"/>
            <a:r>
              <a:rPr lang="nl-BE" sz="2400" dirty="0" smtClean="0">
                <a:solidFill>
                  <a:prstClr val="black"/>
                </a:solidFill>
              </a:rPr>
              <a:t>Time </a:t>
            </a:r>
            <a:r>
              <a:rPr lang="nl-BE" sz="2400" dirty="0" err="1" smtClean="0">
                <a:solidFill>
                  <a:prstClr val="black"/>
                </a:solidFill>
              </a:rPr>
              <a:t>and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space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for</a:t>
            </a:r>
            <a:r>
              <a:rPr lang="nl-BE" sz="2400" dirty="0" smtClean="0">
                <a:solidFill>
                  <a:prstClr val="black"/>
                </a:solidFill>
              </a:rPr>
              <a:t> </a:t>
            </a:r>
            <a:r>
              <a:rPr lang="nl-BE" sz="2400" dirty="0" err="1" smtClean="0">
                <a:solidFill>
                  <a:prstClr val="black"/>
                </a:solidFill>
              </a:rPr>
              <a:t>reflection</a:t>
            </a:r>
            <a:endParaRPr lang="nl-BE" sz="2400" dirty="0" smtClean="0">
              <a:solidFill>
                <a:prstClr val="black"/>
              </a:solidFill>
            </a:endParaRPr>
          </a:p>
          <a:p>
            <a:pPr marL="457200" lvl="0" indent="-457200">
              <a:buFontTx/>
              <a:buAutoNum type="arabicPeriod"/>
            </a:pPr>
            <a:endParaRPr lang="nl-BE" sz="2400" dirty="0" smtClean="0">
              <a:solidFill>
                <a:prstClr val="black"/>
              </a:solidFill>
            </a:endParaRPr>
          </a:p>
          <a:p>
            <a:pPr lvl="0"/>
            <a:r>
              <a:rPr lang="nl-BE" sz="2400" dirty="0" smtClean="0">
                <a:solidFill>
                  <a:prstClr val="black"/>
                </a:solidFill>
              </a:rPr>
              <a:t>	</a:t>
            </a:r>
            <a:endParaRPr lang="nl-BE" sz="2400" dirty="0" smtClean="0"/>
          </a:p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s://detoekomstmakers.files.wordpress.com/2016/02/browse1.jpg?w=7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8842"/>
            <a:ext cx="2505472" cy="17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etoekomstmakers.files.wordpress.com/2016/02/slider08.jpg?w=7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24" y="4278624"/>
            <a:ext cx="7532164" cy="25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6090" r="11614" b="20255"/>
          <a:stretch/>
        </p:blipFill>
        <p:spPr>
          <a:xfrm>
            <a:off x="6228184" y="1008169"/>
            <a:ext cx="2520280" cy="159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26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2. </a:t>
            </a:r>
            <a:r>
              <a:rPr lang="nl-BE" dirty="0" err="1" smtClean="0"/>
              <a:t>Wholeness</a:t>
            </a:r>
            <a:r>
              <a:rPr lang="nl-BE" dirty="0" smtClean="0"/>
              <a:t> </a:t>
            </a:r>
            <a:r>
              <a:rPr lang="nl-BE" dirty="0" err="1" smtClean="0"/>
              <a:t>reflection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smtClean="0"/>
              <a:t>How is </a:t>
            </a:r>
            <a:r>
              <a:rPr lang="nl-BE" sz="2400" dirty="0" err="1" smtClean="0"/>
              <a:t>reflection</a:t>
            </a:r>
            <a:r>
              <a:rPr lang="nl-BE" sz="2400" dirty="0" smtClean="0"/>
              <a:t> </a:t>
            </a:r>
            <a:r>
              <a:rPr lang="nl-BE" sz="2400" dirty="0" err="1" smtClean="0"/>
              <a:t>build</a:t>
            </a:r>
            <a:r>
              <a:rPr lang="nl-BE" sz="2400" dirty="0" smtClean="0"/>
              <a:t> in </a:t>
            </a:r>
            <a:r>
              <a:rPr lang="nl-BE" sz="2400" dirty="0" err="1" smtClean="0"/>
              <a:t>in</a:t>
            </a:r>
            <a:r>
              <a:rPr lang="nl-BE" sz="2400" dirty="0" smtClean="0"/>
              <a:t> </a:t>
            </a:r>
            <a:r>
              <a:rPr lang="nl-BE" sz="2400" dirty="0" err="1" smtClean="0"/>
              <a:t>your</a:t>
            </a:r>
            <a:r>
              <a:rPr lang="nl-BE" sz="2400" dirty="0" smtClean="0"/>
              <a:t> </a:t>
            </a:r>
            <a:r>
              <a:rPr lang="nl-BE" sz="2400" dirty="0" err="1" smtClean="0"/>
              <a:t>organization</a:t>
            </a:r>
            <a:r>
              <a:rPr lang="nl-BE" sz="2400" dirty="0" smtClean="0"/>
              <a:t>?</a:t>
            </a:r>
          </a:p>
          <a:p>
            <a:r>
              <a:rPr lang="nl-BE" sz="2400" dirty="0" err="1" smtClean="0"/>
              <a:t>Let’s</a:t>
            </a:r>
            <a:r>
              <a:rPr lang="nl-BE" sz="2400" dirty="0" smtClean="0"/>
              <a:t> share </a:t>
            </a:r>
            <a:r>
              <a:rPr lang="nl-BE" sz="2400" dirty="0" err="1" smtClean="0"/>
              <a:t>some</a:t>
            </a:r>
            <a:r>
              <a:rPr lang="nl-BE" sz="2400" dirty="0" smtClean="0"/>
              <a:t> </a:t>
            </a:r>
            <a:r>
              <a:rPr lang="nl-BE" sz="2400" dirty="0" err="1" smtClean="0"/>
              <a:t>good</a:t>
            </a:r>
            <a:r>
              <a:rPr lang="nl-BE" sz="2400" dirty="0" smtClean="0"/>
              <a:t> </a:t>
            </a:r>
            <a:r>
              <a:rPr lang="nl-BE" sz="2400" dirty="0" err="1" smtClean="0"/>
              <a:t>ideas</a:t>
            </a:r>
            <a:r>
              <a:rPr lang="nl-BE" sz="2400" dirty="0" smtClean="0"/>
              <a:t>.</a:t>
            </a:r>
          </a:p>
          <a:p>
            <a:endParaRPr lang="nl-BE" sz="2400" dirty="0"/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27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2. </a:t>
            </a:r>
            <a:r>
              <a:rPr lang="nl-BE" dirty="0" err="1" smtClean="0"/>
              <a:t>Wholeness</a:t>
            </a:r>
            <a:r>
              <a:rPr lang="nl-BE" dirty="0" smtClean="0"/>
              <a:t> in </a:t>
            </a:r>
            <a:r>
              <a:rPr lang="nl-BE" dirty="0" err="1" smtClean="0"/>
              <a:t>practice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48936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smtClean="0"/>
              <a:t> </a:t>
            </a:r>
            <a:r>
              <a:rPr lang="nl-BE" sz="2400" dirty="0" err="1" smtClean="0"/>
              <a:t>Recrutement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start-up</a:t>
            </a:r>
            <a:r>
              <a:rPr lang="nl-BE" sz="2400" dirty="0" smtClean="0"/>
              <a:t>: </a:t>
            </a:r>
            <a:r>
              <a:rPr lang="nl-BE" sz="2400" dirty="0" err="1" smtClean="0"/>
              <a:t>where</a:t>
            </a:r>
            <a:r>
              <a:rPr lang="nl-BE" sz="2400" dirty="0" smtClean="0"/>
              <a:t> </a:t>
            </a:r>
            <a:r>
              <a:rPr lang="nl-BE" sz="2400" dirty="0" err="1" smtClean="0"/>
              <a:t>the</a:t>
            </a:r>
            <a:r>
              <a:rPr lang="nl-BE" sz="2400" dirty="0" smtClean="0"/>
              <a:t> </a:t>
            </a:r>
            <a:r>
              <a:rPr lang="nl-BE" sz="2400" dirty="0" err="1" smtClean="0"/>
              <a:t>lie</a:t>
            </a:r>
            <a:r>
              <a:rPr lang="nl-BE" sz="2400" dirty="0" smtClean="0"/>
              <a:t> starts</a:t>
            </a:r>
          </a:p>
          <a:p>
            <a:endParaRPr lang="nl-BE" sz="2400" dirty="0"/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 smtClean="0"/>
          </a:p>
          <a:p>
            <a:endParaRPr lang="nl-BE" sz="2400" dirty="0" smtClean="0"/>
          </a:p>
          <a:p>
            <a:r>
              <a:rPr lang="nl-BE" sz="2400" dirty="0" smtClean="0"/>
              <a:t>Meetings</a:t>
            </a:r>
            <a:endParaRPr lang="nl-BE" sz="2400" dirty="0"/>
          </a:p>
          <a:p>
            <a:r>
              <a:rPr lang="nl-BE" sz="2400" dirty="0" err="1" smtClean="0"/>
              <a:t>Infrastructure</a:t>
            </a:r>
            <a:r>
              <a:rPr lang="nl-BE" sz="2400" dirty="0" smtClean="0"/>
              <a:t>	</a:t>
            </a:r>
          </a:p>
          <a:p>
            <a:r>
              <a:rPr lang="nl-BE" sz="2400" dirty="0"/>
              <a:t>	</a:t>
            </a:r>
            <a:r>
              <a:rPr lang="nl-BE" sz="2400" dirty="0" smtClean="0"/>
              <a:t>Churchill: “we </a:t>
            </a:r>
            <a:r>
              <a:rPr lang="nl-BE" sz="2400" dirty="0" err="1" smtClean="0"/>
              <a:t>shape</a:t>
            </a:r>
            <a:r>
              <a:rPr lang="nl-BE" sz="2400" dirty="0" smtClean="0"/>
              <a:t> </a:t>
            </a:r>
            <a:r>
              <a:rPr lang="nl-BE" sz="2400" dirty="0" err="1" smtClean="0"/>
              <a:t>our</a:t>
            </a:r>
            <a:r>
              <a:rPr lang="nl-BE" sz="2400" dirty="0" smtClean="0"/>
              <a:t> buildings</a:t>
            </a:r>
          </a:p>
          <a:p>
            <a:r>
              <a:rPr lang="nl-BE" sz="2400" dirty="0" smtClean="0"/>
              <a:t>	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then</a:t>
            </a:r>
            <a:r>
              <a:rPr lang="nl-BE" sz="2400" dirty="0" smtClean="0"/>
              <a:t> </a:t>
            </a:r>
            <a:r>
              <a:rPr lang="nl-BE" sz="2400" dirty="0" err="1" smtClean="0"/>
              <a:t>they</a:t>
            </a:r>
            <a:r>
              <a:rPr lang="nl-BE" sz="2400" dirty="0" smtClean="0"/>
              <a:t> </a:t>
            </a:r>
            <a:r>
              <a:rPr lang="nl-BE" sz="2400" dirty="0" err="1" smtClean="0"/>
              <a:t>shape</a:t>
            </a:r>
            <a:r>
              <a:rPr lang="nl-BE" sz="2400" dirty="0" smtClean="0"/>
              <a:t> </a:t>
            </a:r>
            <a:r>
              <a:rPr lang="nl-BE" sz="2400" dirty="0" err="1" smtClean="0"/>
              <a:t>us</a:t>
            </a:r>
            <a:r>
              <a:rPr lang="nl-BE" sz="2400" dirty="0" smtClean="0"/>
              <a:t>.”</a:t>
            </a:r>
            <a:endParaRPr lang="nl-BE" sz="2400" dirty="0" smtClean="0"/>
          </a:p>
          <a:p>
            <a:r>
              <a:rPr lang="nl-BE" sz="2400" dirty="0" smtClean="0"/>
              <a:t>Attention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climate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society</a:t>
            </a:r>
          </a:p>
          <a:p>
            <a:endParaRPr lang="nl-BE" sz="2400" dirty="0" smtClean="0"/>
          </a:p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lh3.googleusercontent.com/cy5cdLHrgIYz0fx7lwqUUIDedR3dqSZK1XBH6K83C7oF9Cf3VIrd6ux1uj3YFvFqRO_TpFg9y2lNG1CXsPa-hIVVGbnvqmxLccQfhdXp5D8t8bAY_z4gFO-zCs4RxmC20LyUYLE-63zNnIHp8GqBgjUbOErzizehdOmFZsMab_ZdtWDtyJVaW3Dw04FZkQn6miFB2NrODaa3fwD5dzxlKk0XgRki69vzixyBFQXnStttn4-MN3F3GDnConAPzmbFF2UC3Ig0rr3IrlPKafPRcFmpWTBMckIqdvd39bKUYNIRZTIhDhCWhEnKIWil9bs-FV0mwbkGU_cRPXSvSNrO3H_HTFFqzD16Kw-ng3C8_fT1IMt1Thj4fuQmX23W5dN3Nc80Hbe0vzBNWbjbEWmXifNDo-hHMnSDLOo3pILc4Rz2rlYm_PJva8ZJgw20D1B5UqvYKpPb5uONW4vEIcVj_9O9F2ep8D4AMzAxxLo-ejwnzZCG-URG-gOoi9SuLQOgF3aTpiISSROw1DJmfVe4LMOw8_FgfMes-Ru8LXm454hQoX91HZ52y3NXFFkcodQnPYj4Vss727-qSYFjOCtis3hiF6uZhs77Le6MyMsWGfTb9eoTpgwz=w1279-h959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12" b="15424"/>
          <a:stretch/>
        </p:blipFill>
        <p:spPr bwMode="auto">
          <a:xfrm>
            <a:off x="3563888" y="2779949"/>
            <a:ext cx="5362455" cy="23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h3.googleusercontent.com/4eo16Z51WpNavTAHstjGbdexqaFzf9qEacBP66E6tR8jzeyVPPgNzULxi23L9PJqtmsFijPt-5wP3HD_Krfdha_0OxVozqALYbI61wEMAgkn-bFvZJJFBRryN08SQdAO6ZawWby09arjD8r2Sd2h90-zSxvUW5ubgFbW7RO5A7J4j0gzjFHt15AqAzH7-ueLUNXujSMfYP7BfJdeqve5BCZ9oontlzzlalk0J7jS2ZHSaY7A1u0v0sg6VEy5v0huN4lyd_D6DH3BF5Nub3_kZXoIVLUCLE4NahNwUK_vUNuMaTRwOi2TRMTCdAdQ28LK2EhTlusHMNTfh8YLVnybRQJzCj5kgVhQKRitKMa6eqXWyXsAbYYzynszH73yUlbtal_o7UImHJGjDvvwSXA_JljxX0KadQ1lvzN1G8FBDkj5BejFus5h8rNopEqwW7_W6Vf3Cy8G4Er-R-rpTZ8JuVEd_XnLOISGSQ5aubOZ0orRQuqYAKYcoZuf67ZkibSF19ePmO30CG_sX5uyoIg8Qa0_UnQLUV1Ps_M6_SrKlJQeOz1OTPF5e0SLDLv_Ddjnw-g18x4qKq_sMniZLSNMM-HbXjFb-EJkUyW4TMWDM-zT3PzhDVOA=w1210-h905-n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b="16551"/>
          <a:stretch/>
        </p:blipFill>
        <p:spPr bwMode="auto">
          <a:xfrm>
            <a:off x="5940152" y="4503999"/>
            <a:ext cx="3287148" cy="212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28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2. </a:t>
            </a:r>
            <a:r>
              <a:rPr lang="nl-BE" dirty="0" err="1" smtClean="0"/>
              <a:t>Wholeness</a:t>
            </a:r>
            <a:r>
              <a:rPr lang="nl-BE" dirty="0" smtClean="0"/>
              <a:t> in </a:t>
            </a:r>
            <a:r>
              <a:rPr lang="nl-BE" dirty="0" err="1" smtClean="0"/>
              <a:t>practice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400" dirty="0" err="1" smtClean="0"/>
              <a:t>Reflection</a:t>
            </a:r>
            <a:r>
              <a:rPr lang="nl-BE" sz="2400" dirty="0" smtClean="0"/>
              <a:t>: </a:t>
            </a:r>
          </a:p>
          <a:p>
            <a:endParaRPr lang="nl-BE" sz="2400" dirty="0"/>
          </a:p>
          <a:p>
            <a:r>
              <a:rPr lang="nl-BE" sz="2400" dirty="0" smtClean="0"/>
              <a:t>How does </a:t>
            </a:r>
            <a:r>
              <a:rPr lang="nl-BE" sz="2400" dirty="0" err="1" smtClean="0"/>
              <a:t>your</a:t>
            </a:r>
            <a:r>
              <a:rPr lang="nl-BE" sz="2400" dirty="0" smtClean="0"/>
              <a:t> </a:t>
            </a:r>
            <a:r>
              <a:rPr lang="nl-BE" sz="2400" dirty="0" err="1" smtClean="0"/>
              <a:t>organization</a:t>
            </a:r>
            <a:r>
              <a:rPr lang="nl-BE" sz="2400" dirty="0" smtClean="0"/>
              <a:t> take </a:t>
            </a:r>
            <a:r>
              <a:rPr lang="nl-BE" sz="2400" dirty="0" err="1" smtClean="0"/>
              <a:t>responsibility</a:t>
            </a:r>
            <a:r>
              <a:rPr lang="nl-BE" sz="2400" dirty="0" smtClean="0"/>
              <a:t> </a:t>
            </a:r>
            <a:r>
              <a:rPr lang="nl-BE" sz="2400" dirty="0" err="1" smtClean="0"/>
              <a:t>for</a:t>
            </a:r>
            <a:r>
              <a:rPr lang="nl-BE" sz="2400" dirty="0" smtClean="0"/>
              <a:t> </a:t>
            </a:r>
            <a:r>
              <a:rPr lang="nl-BE" sz="2400" dirty="0" err="1" smtClean="0"/>
              <a:t>what</a:t>
            </a:r>
            <a:r>
              <a:rPr lang="nl-BE" sz="2400" dirty="0" smtClean="0"/>
              <a:t> </a:t>
            </a:r>
            <a:r>
              <a:rPr lang="nl-BE" sz="2400" dirty="0" err="1" smtClean="0"/>
              <a:t>happens</a:t>
            </a:r>
            <a:r>
              <a:rPr lang="nl-BE" sz="2400" dirty="0" smtClean="0"/>
              <a:t> in </a:t>
            </a:r>
            <a:r>
              <a:rPr lang="nl-BE" sz="2400" dirty="0" err="1" smtClean="0"/>
              <a:t>the</a:t>
            </a:r>
            <a:r>
              <a:rPr lang="nl-BE" sz="2400" dirty="0" smtClean="0"/>
              <a:t> </a:t>
            </a:r>
            <a:r>
              <a:rPr lang="nl-BE" sz="2400" dirty="0" err="1" smtClean="0"/>
              <a:t>world</a:t>
            </a:r>
            <a:r>
              <a:rPr lang="nl-BE" sz="2400" dirty="0" smtClean="0"/>
              <a:t> </a:t>
            </a:r>
            <a:r>
              <a:rPr lang="nl-BE" sz="2400" dirty="0" smtClean="0"/>
              <a:t>(</a:t>
            </a:r>
            <a:r>
              <a:rPr lang="nl-BE" sz="2400" dirty="0" err="1" smtClean="0"/>
              <a:t>s</a:t>
            </a:r>
            <a:r>
              <a:rPr lang="nl-BE" sz="2400" dirty="0" err="1" smtClean="0"/>
              <a:t>ocially</a:t>
            </a:r>
            <a:r>
              <a:rPr lang="nl-BE" sz="2400" dirty="0" smtClean="0"/>
              <a:t>, </a:t>
            </a:r>
            <a:r>
              <a:rPr lang="nl-BE" sz="2400" dirty="0" err="1" smtClean="0"/>
              <a:t>ecologically</a:t>
            </a:r>
            <a:r>
              <a:rPr lang="nl-BE" sz="2400" dirty="0" smtClean="0"/>
              <a:t>, …)?</a:t>
            </a:r>
            <a:endParaRPr lang="nl-BE" sz="2400" dirty="0" smtClean="0"/>
          </a:p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6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29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3. </a:t>
            </a:r>
            <a:r>
              <a:rPr lang="nl-BE" dirty="0" err="1" smtClean="0"/>
              <a:t>Listening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evolutionary</a:t>
            </a:r>
            <a:r>
              <a:rPr lang="nl-BE" dirty="0" smtClean="0"/>
              <a:t> </a:t>
            </a:r>
            <a:r>
              <a:rPr lang="nl-BE" dirty="0" err="1" smtClean="0"/>
              <a:t>purpose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AutoNum type="arabicPeriod"/>
            </a:pPr>
            <a:r>
              <a:rPr lang="nl-BE" sz="2400" dirty="0" smtClean="0"/>
              <a:t>No long term </a:t>
            </a:r>
            <a:r>
              <a:rPr lang="nl-BE" sz="2400" dirty="0" err="1" smtClean="0"/>
              <a:t>plans</a:t>
            </a:r>
            <a:endParaRPr lang="nl-BE" sz="2400" dirty="0" smtClean="0"/>
          </a:p>
          <a:p>
            <a:pPr marL="914400" lvl="1" indent="-457200">
              <a:buAutoNum type="arabicPeriod"/>
            </a:pPr>
            <a:r>
              <a:rPr lang="nl-BE" sz="2400" dirty="0" err="1" smtClean="0"/>
              <a:t>Listening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the </a:t>
            </a:r>
            <a:r>
              <a:rPr lang="nl-BE" sz="2400" dirty="0" err="1" smtClean="0"/>
              <a:t>deeper</a:t>
            </a:r>
            <a:r>
              <a:rPr lang="nl-BE" sz="2400" dirty="0" smtClean="0"/>
              <a:t> goal of </a:t>
            </a:r>
            <a:r>
              <a:rPr lang="nl-BE" sz="2400" dirty="0" err="1" smtClean="0"/>
              <a:t>the</a:t>
            </a:r>
            <a:r>
              <a:rPr lang="nl-BE" sz="2400" dirty="0" smtClean="0"/>
              <a:t> </a:t>
            </a:r>
            <a:r>
              <a:rPr lang="nl-BE" sz="2400" dirty="0" err="1" smtClean="0"/>
              <a:t>organization</a:t>
            </a:r>
            <a:r>
              <a:rPr lang="nl-BE" sz="2400" dirty="0" smtClean="0"/>
              <a:t> </a:t>
            </a:r>
            <a:r>
              <a:rPr lang="nl-BE" sz="2400" dirty="0" err="1" smtClean="0"/>
              <a:t>and</a:t>
            </a:r>
            <a:r>
              <a:rPr lang="nl-BE" sz="2400" dirty="0" smtClean="0"/>
              <a:t> </a:t>
            </a:r>
            <a:r>
              <a:rPr lang="nl-BE" sz="2400" dirty="0" err="1" smtClean="0"/>
              <a:t>to</a:t>
            </a:r>
            <a:r>
              <a:rPr lang="nl-BE" sz="2400" dirty="0" smtClean="0"/>
              <a:t> the </a:t>
            </a:r>
            <a:r>
              <a:rPr lang="nl-BE" sz="2400" dirty="0" err="1" smtClean="0"/>
              <a:t>people</a:t>
            </a:r>
            <a:r>
              <a:rPr lang="nl-BE" sz="2400" dirty="0" smtClean="0"/>
              <a:t>. </a:t>
            </a:r>
          </a:p>
          <a:p>
            <a:pPr marL="914400" lvl="1" indent="-457200">
              <a:buAutoNum type="arabicPeriod"/>
            </a:pPr>
            <a:r>
              <a:rPr lang="nl-BE" sz="2400" dirty="0" smtClean="0"/>
              <a:t>Strategic </a:t>
            </a:r>
            <a:r>
              <a:rPr lang="nl-BE" sz="2400" dirty="0" err="1" smtClean="0"/>
              <a:t>plans</a:t>
            </a:r>
            <a:r>
              <a:rPr lang="nl-BE" sz="2400" dirty="0" smtClean="0"/>
              <a:t>, </a:t>
            </a:r>
            <a:r>
              <a:rPr lang="nl-BE" sz="2400" dirty="0" err="1" smtClean="0"/>
              <a:t>balances</a:t>
            </a:r>
            <a:r>
              <a:rPr lang="nl-BE" sz="2400" dirty="0" smtClean="0"/>
              <a:t>, targets. </a:t>
            </a:r>
            <a:r>
              <a:rPr lang="nl-BE" sz="2400" dirty="0"/>
              <a:t>I</a:t>
            </a:r>
            <a:r>
              <a:rPr lang="nl-BE" sz="2400" dirty="0" smtClean="0"/>
              <a:t>t </a:t>
            </a:r>
            <a:r>
              <a:rPr lang="nl-BE" sz="2400" dirty="0" smtClean="0"/>
              <a:t>is like machines. The new </a:t>
            </a:r>
            <a:r>
              <a:rPr lang="nl-BE" sz="2400" dirty="0" err="1" smtClean="0"/>
              <a:t>metaphor</a:t>
            </a:r>
            <a:r>
              <a:rPr lang="nl-BE" sz="2400" dirty="0" smtClean="0"/>
              <a:t> is living </a:t>
            </a:r>
            <a:r>
              <a:rPr lang="nl-BE" sz="2400" dirty="0" err="1" smtClean="0"/>
              <a:t>organisms</a:t>
            </a:r>
            <a:r>
              <a:rPr lang="nl-BE" sz="2400" dirty="0" smtClean="0"/>
              <a:t>. </a:t>
            </a:r>
          </a:p>
          <a:p>
            <a:pPr marL="914400" lvl="1" indent="-457200">
              <a:buAutoNum type="arabicPeriod"/>
            </a:pPr>
            <a:r>
              <a:rPr lang="nl-BE" sz="2400" dirty="0"/>
              <a:t>F</a:t>
            </a:r>
            <a:r>
              <a:rPr lang="nl-BE" sz="2400" dirty="0" smtClean="0"/>
              <a:t>un</a:t>
            </a:r>
            <a:endParaRPr lang="nl-BE" sz="2400" dirty="0" smtClean="0"/>
          </a:p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6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2050" name="Picture 2" descr="https://lh3.googleusercontent.com/xTbasBuq-7UX2ruSNFMX5Q5xzuu8VcMDhsBvoTf-BilpZbdC5r1Na-zS_0y2sOiwHurhIkps4x5Wxmdi6w_D-XnPSLMjzCbrNuahQEegMszITqnsqbrxyCNhuEfxxsXm9Uh0psnXI0zBM9cYGpKlz0L1YGn1Hzs8LvrKjm2a8ptLHnKKRxb2c8km3qM1imz3xponEG3UO9TDgKBooiqEUBCsg50g0tMuqlkOIBupes3t-FHd-IrcgvXwo9uCVpuO9fS1VrsDBuhC1g9yhuWZCQpOVS8TH2B8CbP59RgBJT_HGW4TAhDEqMrtk0aVyKm1u-Ti_NjWl86MxoG9XrtkPagxPbwluw83TXUBq4Kcbf6ImrBGDGaei0zEQ82T7Dml8iYitLRADl5AEFuqRZK_KYnL31vp_sD4bKuad7GYsnUQXUFsBWk66RogVK3-1w5snBFLteuILvmCjDk3yP2ilmLj8Qb3ZIzggxMtH3Bgqb3Y9V92H5BmFK6ndppmlUdp-5bKkFDuukNg-Bu90SAFKfXe5fhf48sxBoBN3r0JHSOK6xo0AGb5teJlMcunKzm7bYyI02eOlPnVOKn2-eZHgcpCTMX9IqGdsIEBy98pFl-KMdzjt0YytX6E6nbZnUXXkGRPsb_Xd5CG77uBNBpUz3qZ0v5iNkiIzBFJ1jwn3g=w640-h480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88" b="13472"/>
          <a:stretch/>
        </p:blipFill>
        <p:spPr bwMode="auto">
          <a:xfrm>
            <a:off x="504800" y="2230657"/>
            <a:ext cx="3995622" cy="314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22" y="2077614"/>
            <a:ext cx="4392058" cy="4392058"/>
          </a:xfrm>
          <a:prstGeom prst="rect">
            <a:avLst/>
          </a:prstGeom>
        </p:spPr>
      </p:pic>
      <p:pic>
        <p:nvPicPr>
          <p:cNvPr id="8" name="Picture 2" descr="http://www.iirp.edu/images/new-logo-new-look-al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2"/>
          <a:stretch/>
        </p:blipFill>
        <p:spPr bwMode="auto">
          <a:xfrm>
            <a:off x="3490947" y="5445224"/>
            <a:ext cx="882348" cy="8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May </a:t>
            </a:r>
            <a:r>
              <a:rPr lang="nl-BE" dirty="0" smtClean="0"/>
              <a:t>2016</a:t>
            </a:r>
            <a:endParaRPr lang="nl-BE" dirty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7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30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/>
              <a:t>C</a:t>
            </a:r>
            <a:r>
              <a:rPr lang="nl-BE" dirty="0" err="1" smtClean="0"/>
              <a:t>onclusion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dirty="0" smtClean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755576" y="551723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Thanks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Frederic </a:t>
            </a:r>
            <a:r>
              <a:rPr lang="nl-BE" dirty="0" err="1" smtClean="0"/>
              <a:t>Laloux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3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smtClean="0"/>
              <a:t>September 2016</a:t>
            </a:r>
            <a:endParaRPr lang="nl-BE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81" y="2204864"/>
            <a:ext cx="7115250" cy="14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55" y="3573016"/>
            <a:ext cx="6543081" cy="26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6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5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Two</a:t>
            </a:r>
            <a:r>
              <a:rPr lang="nl-BE" dirty="0" smtClean="0"/>
              <a:t> weeks </a:t>
            </a:r>
            <a:r>
              <a:rPr lang="nl-BE" dirty="0" err="1" smtClean="0"/>
              <a:t>ago</a:t>
            </a:r>
            <a:endParaRPr lang="nl-BE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n bed nightm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89426"/>
            <a:ext cx="5631582" cy="373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3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6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Two</a:t>
            </a:r>
            <a:r>
              <a:rPr lang="nl-BE" dirty="0" smtClean="0"/>
              <a:t> weeks </a:t>
            </a:r>
            <a:r>
              <a:rPr lang="nl-BE" dirty="0" err="1" smtClean="0"/>
              <a:t>ago</a:t>
            </a:r>
            <a:endParaRPr lang="nl-BE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81" y="2204864"/>
            <a:ext cx="7115250" cy="14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Afbeeldingsresultaat voor presentation poll po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9" b="13529"/>
          <a:stretch/>
        </p:blipFill>
        <p:spPr bwMode="auto">
          <a:xfrm>
            <a:off x="1835696" y="4258284"/>
            <a:ext cx="4208115" cy="20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81" y="3572933"/>
            <a:ext cx="6929992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echte verbindingslijn 2"/>
          <p:cNvCxnSpPr/>
          <p:nvPr/>
        </p:nvCxnSpPr>
        <p:spPr>
          <a:xfrm>
            <a:off x="2051720" y="5845460"/>
            <a:ext cx="432048" cy="3501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V="1">
            <a:off x="2051720" y="5845460"/>
            <a:ext cx="432048" cy="3501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reorientating</a:t>
            </a:r>
            <a:r>
              <a:rPr lang="nl-BE" dirty="0" smtClean="0"/>
              <a:t> </a:t>
            </a:r>
            <a:r>
              <a:rPr lang="nl-BE" dirty="0" err="1" smtClean="0"/>
              <a:t>organizations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8630309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dirty="0" smtClean="0"/>
          </a:p>
          <a:p>
            <a:r>
              <a:rPr lang="nl-BE" sz="2400" dirty="0" err="1" smtClean="0"/>
              <a:t>Work</a:t>
            </a:r>
            <a:r>
              <a:rPr lang="nl-BE" sz="2400" dirty="0" smtClean="0"/>
              <a:t> </a:t>
            </a:r>
            <a:r>
              <a:rPr lang="nl-BE" sz="2400" dirty="0" err="1" smtClean="0"/>
              <a:t>makes</a:t>
            </a:r>
            <a:endParaRPr lang="nl-BE" sz="2400" dirty="0" smtClean="0"/>
          </a:p>
          <a:p>
            <a:r>
              <a:rPr lang="nl-BE" sz="2400" dirty="0" err="1" smtClean="0"/>
              <a:t>us</a:t>
            </a:r>
            <a:r>
              <a:rPr lang="nl-BE" sz="2400" dirty="0" smtClean="0"/>
              <a:t> sick</a:t>
            </a:r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lh3.googleusercontent.com/SdYGmt5s_MsRc9VtWGZL0UyLIEvNYeMRwlYJmgsGVIeeSs4oVxTZ0EKRRoWzw-DfSfVSTJojdNB4D8Xtf627gIFxpYXaWMO7f_rdBHTlnZYLVS7ENW3VIPVWbWO-9kbDA4pD1WYmXuPKyIaQ-spbWGdKboVRgvE4-0LBU-mb7eFaBsu95WJNb65r9EJWRV9SWEAgweJOZ6nlza8jnjQVQKYQRjq-W3g6Pz5ypHPJXIdIvC6Y8fRRdFChKoYtTFrplysY_S9IdNP0nm53iPxNAraTJ_a2KkrT6lct46sKBOvBxRShXIdLSDWzIQw6Uxtf9RiS_8aweyNk0YD-RxBVKmORhWleD3HWe86aUwUuWt5W_bzWDER5VvGWIh1OnbVhaBA6ZnAPN8b8GwO12dYweJNaws1gZXPtaZ3WfdooGViFAr-c4OegmXF8QNhptXPaeBqxYtQ6fb37JrGmxBYldqfbE_vsa2SqzpfJNAPvzIa5xey71Eq02tF8FWY4gbS2zgzkcLIYtciBhikdUZiP24-Qa5DfpXmAQkUW8vPHUqQejjsQraIBTkRHWWbUB1PXL5rdBKxhfp9F1hctbiqntbB36tbUrR3and77cwyxeWKhshVuZmhe=w1210-h905-n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665"/>
          <a:stretch/>
        </p:blipFill>
        <p:spPr bwMode="auto">
          <a:xfrm>
            <a:off x="3203848" y="2204864"/>
            <a:ext cx="5677990" cy="42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7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8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reorientating</a:t>
            </a:r>
            <a:r>
              <a:rPr lang="nl-BE" dirty="0" smtClean="0"/>
              <a:t> </a:t>
            </a:r>
            <a:r>
              <a:rPr lang="nl-BE" dirty="0" err="1" smtClean="0"/>
              <a:t>organizations</a:t>
            </a:r>
            <a:r>
              <a:rPr lang="nl-BE" dirty="0" smtClean="0"/>
              <a:t>?</a:t>
            </a:r>
            <a:endParaRPr lang="nl-BE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/>
          <p:cNvSpPr/>
          <p:nvPr/>
        </p:nvSpPr>
        <p:spPr>
          <a:xfrm>
            <a:off x="1475656" y="2967335"/>
            <a:ext cx="71287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"If everyone had to think outside the box, maybe it was the box that needed </a:t>
            </a:r>
            <a:r>
              <a:rPr lang="en-US" sz="3200" dirty="0" smtClean="0"/>
              <a:t>fixing“</a:t>
            </a:r>
          </a:p>
          <a:p>
            <a:endParaRPr lang="nl-BE" sz="3200" dirty="0"/>
          </a:p>
          <a:p>
            <a:r>
              <a:rPr lang="en-US" sz="3200" dirty="0" smtClean="0"/>
              <a:t> </a:t>
            </a:r>
            <a:r>
              <a:rPr lang="en-US" sz="3200" dirty="0"/>
              <a:t>Malcolm Gladwell, </a:t>
            </a:r>
            <a:r>
              <a:rPr lang="en-US" sz="3200" i="1" dirty="0"/>
              <a:t>What the Dog Saw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9204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b="81297"/>
          <a:stretch/>
        </p:blipFill>
        <p:spPr>
          <a:xfrm>
            <a:off x="0" y="57431"/>
            <a:ext cx="13011150" cy="1368152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nl-BE" dirty="0" smtClean="0"/>
              <a:t>REORIENTATING </a:t>
            </a:r>
            <a:r>
              <a:rPr lang="nl-BE" dirty="0" smtClean="0"/>
              <a:t>ORGANIZATIONS </a:t>
            </a:r>
            <a:r>
              <a:rPr lang="nl-BE" dirty="0" smtClean="0"/>
              <a:t>- STIJN DEPREZ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E0526-7C14-4A3A-93B6-D0ED7918AC71}" type="slidenum">
              <a:rPr lang="nl-BE" smtClean="0"/>
              <a:pPr/>
              <a:t>9</a:t>
            </a:fld>
            <a:endParaRPr lang="nl-BE"/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395536" y="11967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BE" dirty="0" err="1" smtClean="0"/>
              <a:t>Why</a:t>
            </a:r>
            <a:r>
              <a:rPr lang="nl-BE" dirty="0" smtClean="0"/>
              <a:t> </a:t>
            </a:r>
            <a:r>
              <a:rPr lang="nl-BE" dirty="0" err="1" smtClean="0"/>
              <a:t>reorientating</a:t>
            </a:r>
            <a:r>
              <a:rPr lang="nl-BE" dirty="0" smtClean="0"/>
              <a:t> </a:t>
            </a:r>
            <a:r>
              <a:rPr lang="nl-BE" dirty="0" err="1" smtClean="0"/>
              <a:t>organizations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19" name="Rechthoek 18"/>
          <p:cNvSpPr/>
          <p:nvPr/>
        </p:nvSpPr>
        <p:spPr>
          <a:xfrm>
            <a:off x="557132" y="2352940"/>
            <a:ext cx="4380003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dirty="0" smtClean="0"/>
          </a:p>
          <a:p>
            <a:r>
              <a:rPr lang="nl-BE" sz="2400" dirty="0" err="1" smtClean="0"/>
              <a:t>Reflection</a:t>
            </a:r>
            <a:endParaRPr lang="nl-BE" sz="2400" dirty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/>
          </a:p>
          <a:p>
            <a:endParaRPr lang="nl-BE" sz="2400" dirty="0"/>
          </a:p>
        </p:txBody>
      </p:sp>
      <p:cxnSp>
        <p:nvCxnSpPr>
          <p:cNvPr id="21" name="Rechte verbindingslijn 20"/>
          <p:cNvCxnSpPr/>
          <p:nvPr/>
        </p:nvCxnSpPr>
        <p:spPr>
          <a:xfrm>
            <a:off x="557132" y="2060848"/>
            <a:ext cx="833534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820</Words>
  <Application>Microsoft Office PowerPoint</Application>
  <PresentationFormat>Diavoorstelling (4:3)</PresentationFormat>
  <Paragraphs>229</Paragraphs>
  <Slides>30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Stijn</dc:creator>
  <cp:lastModifiedBy>Stijn Deprez</cp:lastModifiedBy>
  <cp:revision>195</cp:revision>
  <cp:lastPrinted>2016-10-14T11:28:18Z</cp:lastPrinted>
  <dcterms:created xsi:type="dcterms:W3CDTF">2011-01-28T09:17:55Z</dcterms:created>
  <dcterms:modified xsi:type="dcterms:W3CDTF">2017-05-09T20:54:25Z</dcterms:modified>
</cp:coreProperties>
</file>