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77" r:id="rId2"/>
    <p:sldId id="278" r:id="rId3"/>
    <p:sldId id="284" r:id="rId4"/>
    <p:sldId id="283" r:id="rId5"/>
    <p:sldId id="276" r:id="rId6"/>
    <p:sldId id="279" r:id="rId7"/>
    <p:sldId id="274" r:id="rId8"/>
    <p:sldId id="282" r:id="rId9"/>
    <p:sldId id="288" r:id="rId10"/>
    <p:sldId id="289" r:id="rId11"/>
    <p:sldId id="285" r:id="rId12"/>
    <p:sldId id="286" r:id="rId13"/>
    <p:sldId id="28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A3F9FD-C8F5-40BA-9621-CCF2612A8FC1}" type="datetimeFigureOut">
              <a:rPr lang="en-IE" smtClean="0"/>
              <a:pPr/>
              <a:t>16/05/2017</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6A81E2-F092-40E9-9367-717EFAD0543A}" type="slidenum">
              <a:rPr lang="en-IE" smtClean="0"/>
              <a:pPr/>
              <a:t>‹#›</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CF0D75-9B48-4F67-8FFD-E9918BB07768}" type="datetimeFigureOut">
              <a:rPr lang="en-IE" smtClean="0"/>
              <a:pPr/>
              <a:t>16/05/2017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ECF3AD-C13E-496A-AF6F-38ADA5E02B53}"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0F7B7C9D-E734-4159-A618-8BA47C6EB8BD}" type="datetimeFigureOut">
              <a:rPr lang="en-IE" smtClean="0"/>
              <a:pPr/>
              <a:t>16/05/2017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D2A8F66-B1D0-4420-8FC0-7E1A326ABD10}"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F7B7C9D-E734-4159-A618-8BA47C6EB8BD}" type="datetimeFigureOut">
              <a:rPr lang="en-IE" smtClean="0"/>
              <a:pPr/>
              <a:t>16/05/2017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D2A8F66-B1D0-4420-8FC0-7E1A326ABD10}"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F7B7C9D-E734-4159-A618-8BA47C6EB8BD}" type="datetimeFigureOut">
              <a:rPr lang="en-IE" smtClean="0"/>
              <a:pPr/>
              <a:t>16/05/2017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D2A8F66-B1D0-4420-8FC0-7E1A326ABD10}"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F7B7C9D-E734-4159-A618-8BA47C6EB8BD}" type="datetimeFigureOut">
              <a:rPr lang="en-IE" smtClean="0"/>
              <a:pPr/>
              <a:t>16/05/2017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D2A8F66-B1D0-4420-8FC0-7E1A326ABD10}"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B7C9D-E734-4159-A618-8BA47C6EB8BD}" type="datetimeFigureOut">
              <a:rPr lang="en-IE" smtClean="0"/>
              <a:pPr/>
              <a:t>16/05/2017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D2A8F66-B1D0-4420-8FC0-7E1A326ABD10}"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0F7B7C9D-E734-4159-A618-8BA47C6EB8BD}" type="datetimeFigureOut">
              <a:rPr lang="en-IE" smtClean="0"/>
              <a:pPr/>
              <a:t>16/05/2017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D2A8F66-B1D0-4420-8FC0-7E1A326ABD10}"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0F7B7C9D-E734-4159-A618-8BA47C6EB8BD}" type="datetimeFigureOut">
              <a:rPr lang="en-IE" smtClean="0"/>
              <a:pPr/>
              <a:t>16/05/2017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1D2A8F66-B1D0-4420-8FC0-7E1A326ABD10}"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0F7B7C9D-E734-4159-A618-8BA47C6EB8BD}" type="datetimeFigureOut">
              <a:rPr lang="en-IE" smtClean="0"/>
              <a:pPr/>
              <a:t>16/05/2017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1D2A8F66-B1D0-4420-8FC0-7E1A326ABD10}"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B7C9D-E734-4159-A618-8BA47C6EB8BD}" type="datetimeFigureOut">
              <a:rPr lang="en-IE" smtClean="0"/>
              <a:pPr/>
              <a:t>16/05/2017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1D2A8F66-B1D0-4420-8FC0-7E1A326ABD10}"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B7C9D-E734-4159-A618-8BA47C6EB8BD}" type="datetimeFigureOut">
              <a:rPr lang="en-IE" smtClean="0"/>
              <a:pPr/>
              <a:t>16/05/2017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D2A8F66-B1D0-4420-8FC0-7E1A326ABD10}"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7B7C9D-E734-4159-A618-8BA47C6EB8BD}" type="datetimeFigureOut">
              <a:rPr lang="en-IE" smtClean="0"/>
              <a:pPr/>
              <a:t>16/05/2017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D2A8F66-B1D0-4420-8FC0-7E1A326ABD10}"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B7C9D-E734-4159-A618-8BA47C6EB8BD}" type="datetimeFigureOut">
              <a:rPr lang="en-IE" smtClean="0"/>
              <a:pPr/>
              <a:t>16/05/2017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A8F66-B1D0-4420-8FC0-7E1A326ABD10}"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arda Crest (for presentation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63888" y="332656"/>
            <a:ext cx="1800200" cy="1800200"/>
          </a:xfrm>
          <a:prstGeom prst="rect">
            <a:avLst/>
          </a:prstGeom>
          <a:noFill/>
          <a:ln w="9525">
            <a:noFill/>
            <a:miter lim="800000"/>
            <a:headEnd/>
            <a:tailEnd/>
          </a:ln>
        </p:spPr>
      </p:pic>
      <p:sp>
        <p:nvSpPr>
          <p:cNvPr id="2" name="Title 1"/>
          <p:cNvSpPr>
            <a:spLocks noGrp="1"/>
          </p:cNvSpPr>
          <p:nvPr>
            <p:ph type="ctrTitle"/>
          </p:nvPr>
        </p:nvSpPr>
        <p:spPr>
          <a:xfrm>
            <a:off x="683568" y="2132856"/>
            <a:ext cx="7844408" cy="1470025"/>
          </a:xfrm>
        </p:spPr>
        <p:txBody>
          <a:bodyPr>
            <a:normAutofit fontScale="90000"/>
          </a:bodyPr>
          <a:lstStyle/>
          <a:p>
            <a:r>
              <a:rPr lang="en-IE" b="1" dirty="0" smtClean="0"/>
              <a:t>‘</a:t>
            </a:r>
            <a:r>
              <a:rPr lang="en-IE" b="1" dirty="0" smtClean="0">
                <a:latin typeface="Arial Black" pitchFamily="34" charset="0"/>
              </a:rPr>
              <a:t>Creating a culture of conflict resolution</a:t>
            </a:r>
            <a:r>
              <a:rPr lang="en-IE" b="1" dirty="0" smtClean="0"/>
              <a:t>’</a:t>
            </a:r>
            <a:br>
              <a:rPr lang="en-IE" b="1" dirty="0" smtClean="0"/>
            </a:br>
            <a:r>
              <a:rPr lang="en-IE" b="1" dirty="0" smtClean="0"/>
              <a:t>_________________</a:t>
            </a:r>
            <a:endParaRPr lang="en-IE" b="1" dirty="0"/>
          </a:p>
        </p:txBody>
      </p:sp>
      <p:sp>
        <p:nvSpPr>
          <p:cNvPr id="3" name="Subtitle 2"/>
          <p:cNvSpPr>
            <a:spLocks noGrp="1"/>
          </p:cNvSpPr>
          <p:nvPr>
            <p:ph type="subTitle" idx="1"/>
          </p:nvPr>
        </p:nvSpPr>
        <p:spPr>
          <a:xfrm>
            <a:off x="1331640" y="3933056"/>
            <a:ext cx="6400800" cy="1752600"/>
          </a:xfrm>
        </p:spPr>
        <p:txBody>
          <a:bodyPr>
            <a:noAutofit/>
          </a:bodyPr>
          <a:lstStyle/>
          <a:p>
            <a:r>
              <a:rPr lang="en-IE" sz="4400" dirty="0" smtClean="0">
                <a:solidFill>
                  <a:schemeClr val="tx1">
                    <a:lumMod val="50000"/>
                    <a:lumOff val="50000"/>
                  </a:schemeClr>
                </a:solidFill>
                <a:latin typeface="Arial Black" pitchFamily="34" charset="0"/>
              </a:rPr>
              <a:t>A </a:t>
            </a:r>
            <a:r>
              <a:rPr lang="en-IE" sz="4000" dirty="0" smtClean="0">
                <a:solidFill>
                  <a:schemeClr val="tx1">
                    <a:lumMod val="50000"/>
                    <a:lumOff val="50000"/>
                  </a:schemeClr>
                </a:solidFill>
                <a:latin typeface="Arial Black" pitchFamily="34" charset="0"/>
              </a:rPr>
              <a:t>Policing</a:t>
            </a:r>
            <a:r>
              <a:rPr lang="en-IE" sz="4400" dirty="0" smtClean="0">
                <a:solidFill>
                  <a:schemeClr val="tx1">
                    <a:lumMod val="50000"/>
                    <a:lumOff val="50000"/>
                  </a:schemeClr>
                </a:solidFill>
                <a:latin typeface="Arial Black" pitchFamily="34" charset="0"/>
              </a:rPr>
              <a:t> Perspective</a:t>
            </a:r>
          </a:p>
          <a:p>
            <a:r>
              <a:rPr lang="en-IE" sz="4000" dirty="0" smtClean="0">
                <a:solidFill>
                  <a:schemeClr val="tx1">
                    <a:lumMod val="50000"/>
                    <a:lumOff val="50000"/>
                  </a:schemeClr>
                </a:solidFill>
                <a:latin typeface="Arial Black" pitchFamily="34" charset="0"/>
              </a:rPr>
              <a:t>Sgt Martin Moloney</a:t>
            </a:r>
            <a:endParaRPr lang="en-IE" sz="4000" dirty="0">
              <a:solidFill>
                <a:schemeClr val="tx1">
                  <a:lumMod val="50000"/>
                  <a:lumOff val="50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88640"/>
            <a:ext cx="8229600" cy="5793507"/>
          </a:xfrm>
        </p:spPr>
        <p:txBody>
          <a:bodyPr/>
          <a:lstStyle/>
          <a:p>
            <a:endParaRPr lang="en-IE" dirty="0"/>
          </a:p>
        </p:txBody>
      </p:sp>
      <p:sp>
        <p:nvSpPr>
          <p:cNvPr id="4" name="Rectangle 3"/>
          <p:cNvSpPr/>
          <p:nvPr/>
        </p:nvSpPr>
        <p:spPr>
          <a:xfrm>
            <a:off x="3963243" y="693067"/>
            <a:ext cx="431800" cy="5256213"/>
          </a:xfrm>
          <a:prstGeom prst="rect">
            <a:avLst/>
          </a:prstGeom>
          <a:solidFill>
            <a:srgbClr val="00B050"/>
          </a:solidFill>
          <a:ln w="25400" cap="flat" cmpd="sng" algn="ctr">
            <a:solidFill>
              <a:srgbClr val="629DD1">
                <a:shade val="50000"/>
              </a:srgbClr>
            </a:solidFill>
            <a:prstDash val="solid"/>
          </a:ln>
          <a:effectLst/>
        </p:spPr>
        <p:txBody>
          <a:bodyPr anchor="ctr"/>
          <a:lstStyle/>
          <a:p>
            <a:pPr algn="ctr" eaLnBrk="1" hangingPunct="1">
              <a:defRPr/>
            </a:pPr>
            <a:endParaRPr lang="en-IE" kern="0" dirty="0">
              <a:latin typeface="Franklin Gothic Book"/>
              <a:cs typeface="+mn-cs"/>
            </a:endParaRPr>
          </a:p>
        </p:txBody>
      </p:sp>
      <p:cxnSp>
        <p:nvCxnSpPr>
          <p:cNvPr id="5" name="Straight Connector 4"/>
          <p:cNvCxnSpPr>
            <a:cxnSpLocks noChangeShapeType="1"/>
          </p:cNvCxnSpPr>
          <p:nvPr/>
        </p:nvCxnSpPr>
        <p:spPr bwMode="auto">
          <a:xfrm>
            <a:off x="35496" y="2427312"/>
            <a:ext cx="8255000" cy="0"/>
          </a:xfrm>
          <a:prstGeom prst="line">
            <a:avLst/>
          </a:prstGeom>
          <a:noFill/>
          <a:ln w="63500" algn="ctr">
            <a:solidFill>
              <a:srgbClr val="629DD1"/>
            </a:solidFill>
            <a:round/>
            <a:headEnd/>
            <a:tailEnd/>
          </a:ln>
          <a:extLst>
            <a:ext uri="{909E8E84-426E-40DD-AFC4-6F175D3DCCD1}">
              <a14:hiddenFill xmlns:a14="http://schemas.microsoft.com/office/drawing/2010/main" xmlns="">
                <a:noFill/>
              </a14:hiddenFill>
            </a:ext>
          </a:extLst>
        </p:spPr>
      </p:cxn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421" y="3429024"/>
            <a:ext cx="8229600" cy="60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a:spLocks noChangeArrowheads="1"/>
          </p:cNvSpPr>
          <p:nvPr/>
        </p:nvSpPr>
        <p:spPr bwMode="auto">
          <a:xfrm>
            <a:off x="722883" y="1408137"/>
            <a:ext cx="302418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IE" altLang="en-US" sz="3600" b="1">
                <a:solidFill>
                  <a:srgbClr val="1F5FA0"/>
                </a:solidFill>
                <a:latin typeface="Arial" pitchFamily="34" charset="0"/>
              </a:rPr>
              <a:t>Positive</a:t>
            </a:r>
          </a:p>
        </p:txBody>
      </p:sp>
      <p:sp>
        <p:nvSpPr>
          <p:cNvPr id="8" name="TextBox 7"/>
          <p:cNvSpPr txBox="1">
            <a:spLocks noChangeArrowheads="1"/>
          </p:cNvSpPr>
          <p:nvPr/>
        </p:nvSpPr>
        <p:spPr bwMode="auto">
          <a:xfrm>
            <a:off x="4690046" y="1208112"/>
            <a:ext cx="3527425" cy="104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IE" altLang="en-US" sz="2400" b="1" dirty="0">
                <a:solidFill>
                  <a:srgbClr val="1F5FA0"/>
                </a:solidFill>
                <a:latin typeface="Arial" pitchFamily="34" charset="0"/>
              </a:rPr>
              <a:t>Interest - Excitement</a:t>
            </a:r>
          </a:p>
          <a:p>
            <a:pPr eaLnBrk="1" hangingPunct="1">
              <a:spcBef>
                <a:spcPct val="0"/>
              </a:spcBef>
              <a:buFontTx/>
              <a:buNone/>
            </a:pPr>
            <a:endParaRPr lang="en-IE" altLang="en-US" sz="1200" b="1" dirty="0">
              <a:solidFill>
                <a:srgbClr val="1F5FA0"/>
              </a:solidFill>
              <a:latin typeface="Arial" pitchFamily="34" charset="0"/>
            </a:endParaRPr>
          </a:p>
          <a:p>
            <a:pPr eaLnBrk="1" hangingPunct="1">
              <a:spcBef>
                <a:spcPct val="0"/>
              </a:spcBef>
              <a:buFontTx/>
              <a:buNone/>
            </a:pPr>
            <a:r>
              <a:rPr lang="en-IE" altLang="en-US" sz="2400" b="1" dirty="0">
                <a:solidFill>
                  <a:srgbClr val="1F5FA0"/>
                </a:solidFill>
                <a:latin typeface="Arial" pitchFamily="34" charset="0"/>
              </a:rPr>
              <a:t>Enjoyment - Joy</a:t>
            </a:r>
          </a:p>
        </p:txBody>
      </p:sp>
      <p:sp>
        <p:nvSpPr>
          <p:cNvPr id="9" name="TextBox 8"/>
          <p:cNvSpPr txBox="1">
            <a:spLocks noChangeArrowheads="1"/>
          </p:cNvSpPr>
          <p:nvPr/>
        </p:nvSpPr>
        <p:spPr bwMode="auto">
          <a:xfrm>
            <a:off x="1837308" y="2689249"/>
            <a:ext cx="21542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IE" altLang="en-US" sz="3600" b="1" dirty="0">
                <a:solidFill>
                  <a:srgbClr val="FF0000"/>
                </a:solidFill>
                <a:latin typeface="Arial" pitchFamily="34" charset="0"/>
              </a:rPr>
              <a:t>Neutral</a:t>
            </a:r>
          </a:p>
        </p:txBody>
      </p:sp>
      <p:sp>
        <p:nvSpPr>
          <p:cNvPr id="10" name="TextBox 9"/>
          <p:cNvSpPr txBox="1">
            <a:spLocks noChangeArrowheads="1"/>
          </p:cNvSpPr>
          <p:nvPr/>
        </p:nvSpPr>
        <p:spPr bwMode="auto">
          <a:xfrm>
            <a:off x="4675758" y="2781324"/>
            <a:ext cx="34559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IE" altLang="en-US" sz="2400" b="1" dirty="0">
                <a:solidFill>
                  <a:srgbClr val="FF0000"/>
                </a:solidFill>
                <a:latin typeface="Arial" pitchFamily="34" charset="0"/>
              </a:rPr>
              <a:t>Surprise</a:t>
            </a:r>
            <a:r>
              <a:rPr lang="en-IE" altLang="en-US" sz="2400" b="1" dirty="0">
                <a:solidFill>
                  <a:srgbClr val="7F7F7F"/>
                </a:solidFill>
                <a:latin typeface="Arial" pitchFamily="34" charset="0"/>
              </a:rPr>
              <a:t> - </a:t>
            </a:r>
            <a:r>
              <a:rPr lang="en-IE" altLang="en-US" sz="2400" b="1" dirty="0">
                <a:solidFill>
                  <a:srgbClr val="FF0000"/>
                </a:solidFill>
                <a:latin typeface="Arial" pitchFamily="34" charset="0"/>
              </a:rPr>
              <a:t>Startle</a:t>
            </a:r>
          </a:p>
        </p:txBody>
      </p:sp>
      <p:sp>
        <p:nvSpPr>
          <p:cNvPr id="11" name="TextBox 10"/>
          <p:cNvSpPr txBox="1">
            <a:spLocks noChangeArrowheads="1"/>
          </p:cNvSpPr>
          <p:nvPr/>
        </p:nvSpPr>
        <p:spPr bwMode="auto">
          <a:xfrm>
            <a:off x="1495996" y="3860824"/>
            <a:ext cx="22320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IE" altLang="en-US" sz="3600" b="1" dirty="0">
                <a:solidFill>
                  <a:srgbClr val="1F5FA0"/>
                </a:solidFill>
                <a:latin typeface="Arial" pitchFamily="34" charset="0"/>
              </a:rPr>
              <a:t>Negative</a:t>
            </a:r>
          </a:p>
        </p:txBody>
      </p:sp>
      <p:sp>
        <p:nvSpPr>
          <p:cNvPr id="12" name="TextBox 11"/>
          <p:cNvSpPr txBox="1">
            <a:spLocks noChangeArrowheads="1"/>
          </p:cNvSpPr>
          <p:nvPr/>
        </p:nvSpPr>
        <p:spPr bwMode="auto">
          <a:xfrm>
            <a:off x="4761483" y="3644924"/>
            <a:ext cx="3455988"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IE" altLang="en-US" sz="2400" b="1" dirty="0">
                <a:solidFill>
                  <a:srgbClr val="1F5FA0"/>
                </a:solidFill>
                <a:latin typeface="Arial" pitchFamily="34" charset="0"/>
              </a:rPr>
              <a:t>Fear - Terror</a:t>
            </a:r>
          </a:p>
          <a:p>
            <a:pPr eaLnBrk="1" hangingPunct="1">
              <a:spcBef>
                <a:spcPct val="0"/>
              </a:spcBef>
              <a:buFontTx/>
              <a:buNone/>
            </a:pPr>
            <a:r>
              <a:rPr lang="en-IE" altLang="en-US" sz="2400" b="1" dirty="0">
                <a:solidFill>
                  <a:srgbClr val="1F5FA0"/>
                </a:solidFill>
                <a:latin typeface="Arial" pitchFamily="34" charset="0"/>
              </a:rPr>
              <a:t>Distress - Anguish</a:t>
            </a:r>
          </a:p>
          <a:p>
            <a:pPr eaLnBrk="1" hangingPunct="1">
              <a:spcBef>
                <a:spcPct val="0"/>
              </a:spcBef>
              <a:buFontTx/>
              <a:buNone/>
            </a:pPr>
            <a:r>
              <a:rPr lang="en-IE" altLang="en-US" sz="2400" b="1" dirty="0">
                <a:solidFill>
                  <a:srgbClr val="1F5FA0"/>
                </a:solidFill>
                <a:latin typeface="Arial" pitchFamily="34" charset="0"/>
              </a:rPr>
              <a:t>Anger - Rage</a:t>
            </a:r>
          </a:p>
          <a:p>
            <a:pPr eaLnBrk="1" hangingPunct="1">
              <a:spcBef>
                <a:spcPct val="0"/>
              </a:spcBef>
              <a:buFontTx/>
              <a:buNone/>
            </a:pPr>
            <a:r>
              <a:rPr lang="en-IE" altLang="en-US" sz="2400" b="1" dirty="0">
                <a:solidFill>
                  <a:srgbClr val="1F5FA0"/>
                </a:solidFill>
                <a:latin typeface="Arial" pitchFamily="34" charset="0"/>
              </a:rPr>
              <a:t>Disgust</a:t>
            </a:r>
          </a:p>
          <a:p>
            <a:pPr eaLnBrk="1" hangingPunct="1">
              <a:spcBef>
                <a:spcPct val="0"/>
              </a:spcBef>
              <a:buFontTx/>
              <a:buNone/>
            </a:pPr>
            <a:r>
              <a:rPr lang="en-IE" altLang="en-US" sz="2400" b="1" dirty="0" err="1" smtClean="0">
                <a:solidFill>
                  <a:srgbClr val="1F5FA0"/>
                </a:solidFill>
                <a:latin typeface="Arial" pitchFamily="34" charset="0"/>
              </a:rPr>
              <a:t>Dismell</a:t>
            </a:r>
            <a:endParaRPr lang="en-IE" altLang="en-US" sz="2400" b="1" dirty="0">
              <a:solidFill>
                <a:srgbClr val="1F5FA0"/>
              </a:solidFill>
              <a:latin typeface="Arial" pitchFamily="34" charset="0"/>
            </a:endParaRPr>
          </a:p>
          <a:p>
            <a:pPr eaLnBrk="1" hangingPunct="1">
              <a:spcBef>
                <a:spcPct val="0"/>
              </a:spcBef>
              <a:buFontTx/>
              <a:buNone/>
            </a:pPr>
            <a:r>
              <a:rPr lang="en-IE" altLang="en-US" sz="2400" b="1" dirty="0">
                <a:solidFill>
                  <a:srgbClr val="1F5FA0"/>
                </a:solidFill>
                <a:latin typeface="Arial" pitchFamily="34" charset="0"/>
              </a:rPr>
              <a:t>Shame - Humiliation</a:t>
            </a:r>
          </a:p>
        </p:txBody>
      </p:sp>
      <p:sp>
        <p:nvSpPr>
          <p:cNvPr id="13" name="TextBox 12"/>
          <p:cNvSpPr txBox="1">
            <a:spLocks noChangeArrowheads="1"/>
          </p:cNvSpPr>
          <p:nvPr/>
        </p:nvSpPr>
        <p:spPr bwMode="auto">
          <a:xfrm>
            <a:off x="5148064" y="6309320"/>
            <a:ext cx="38163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IE" altLang="en-US" sz="1600" dirty="0">
                <a:latin typeface="Franklin Gothic Book" pitchFamily="34" charset="0"/>
              </a:rPr>
              <a:t>Kelly</a:t>
            </a:r>
            <a:r>
              <a:rPr lang="en-IE" altLang="en-US" sz="1600" dirty="0">
                <a:solidFill>
                  <a:srgbClr val="4A66AC"/>
                </a:solidFill>
                <a:latin typeface="Franklin Gothic Book" pitchFamily="34" charset="0"/>
              </a:rPr>
              <a:t>, </a:t>
            </a:r>
            <a:r>
              <a:rPr lang="en-IE" altLang="en-US" sz="1600" dirty="0">
                <a:latin typeface="Franklin Gothic Book" pitchFamily="34" charset="0"/>
              </a:rPr>
              <a:t>Vernon</a:t>
            </a:r>
            <a:r>
              <a:rPr lang="en-IE" altLang="en-US" sz="1600" dirty="0">
                <a:solidFill>
                  <a:srgbClr val="4A66AC"/>
                </a:solidFill>
                <a:latin typeface="Franklin Gothic Book" pitchFamily="34" charset="0"/>
              </a:rPr>
              <a:t> </a:t>
            </a:r>
            <a:r>
              <a:rPr lang="en-IE" altLang="en-US" sz="1600" dirty="0">
                <a:latin typeface="Franklin Gothic Book" pitchFamily="34" charset="0"/>
              </a:rPr>
              <a:t>C., 2009</a:t>
            </a:r>
          </a:p>
        </p:txBody>
      </p:sp>
      <p:sp>
        <p:nvSpPr>
          <p:cNvPr id="17" name="Right Arrow 16"/>
          <p:cNvSpPr/>
          <p:nvPr/>
        </p:nvSpPr>
        <p:spPr>
          <a:xfrm>
            <a:off x="1082923" y="2852936"/>
            <a:ext cx="792088"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 calcmode="lin" valueType="num">
                                      <p:cBhvr additive="base">
                                        <p:cTn id="31"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 calcmode="lin" valueType="num">
                                      <p:cBhvr additive="base">
                                        <p:cTn id="37" dur="5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
                                            <p:txEl>
                                              <p:pRg st="3" end="3"/>
                                            </p:txEl>
                                          </p:spTgt>
                                        </p:tgtEl>
                                        <p:attrNameLst>
                                          <p:attrName>style.visibility</p:attrName>
                                        </p:attrNameLst>
                                      </p:cBhvr>
                                      <p:to>
                                        <p:strVal val="visible"/>
                                      </p:to>
                                    </p:set>
                                    <p:anim calcmode="lin" valueType="num">
                                      <p:cBhvr additive="base">
                                        <p:cTn id="43" dur="500" fill="hold"/>
                                        <p:tgtEl>
                                          <p:spTgt spid="12">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anim calcmode="lin" valueType="num">
                                      <p:cBhvr additive="base">
                                        <p:cTn id="49" dur="500" fill="hold"/>
                                        <p:tgtEl>
                                          <p:spTgt spid="12">
                                            <p:txEl>
                                              <p:pRg st="4" end="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2">
                                            <p:txEl>
                                              <p:pRg st="5" end="5"/>
                                            </p:txEl>
                                          </p:spTgt>
                                        </p:tgtEl>
                                        <p:attrNameLst>
                                          <p:attrName>style.visibility</p:attrName>
                                        </p:attrNameLst>
                                      </p:cBhvr>
                                      <p:to>
                                        <p:strVal val="visible"/>
                                      </p:to>
                                    </p:set>
                                    <p:anim calcmode="lin" valueType="num">
                                      <p:cBhvr additive="base">
                                        <p:cTn id="55" dur="500" fill="hold"/>
                                        <p:tgtEl>
                                          <p:spTgt spid="12">
                                            <p:txEl>
                                              <p:pRg st="5" end="5"/>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204864"/>
            <a:ext cx="7772400" cy="1470025"/>
          </a:xfrm>
        </p:spPr>
        <p:txBody>
          <a:bodyPr>
            <a:normAutofit fontScale="90000"/>
          </a:bodyPr>
          <a:lstStyle/>
          <a:p>
            <a:r>
              <a:rPr lang="en-IE" dirty="0" smtClean="0">
                <a:latin typeface="Arial Black" pitchFamily="34" charset="0"/>
              </a:rPr>
              <a:t>‘ease with difference’</a:t>
            </a:r>
            <a:br>
              <a:rPr lang="en-IE" dirty="0" smtClean="0">
                <a:latin typeface="Arial Black" pitchFamily="34" charset="0"/>
              </a:rPr>
            </a:br>
            <a:r>
              <a:rPr lang="en-IE" dirty="0" smtClean="0">
                <a:latin typeface="Arial Black" pitchFamily="34" charset="0"/>
              </a:rPr>
              <a:t>____________</a:t>
            </a:r>
            <a:br>
              <a:rPr lang="en-IE" dirty="0" smtClean="0">
                <a:latin typeface="Arial Black" pitchFamily="34" charset="0"/>
              </a:rPr>
            </a:br>
            <a:r>
              <a:rPr lang="en-IE" dirty="0" smtClean="0">
                <a:latin typeface="Arial Black" pitchFamily="34" charset="0"/>
              </a:rPr>
              <a:t/>
            </a:r>
            <a:br>
              <a:rPr lang="en-IE" dirty="0" smtClean="0">
                <a:latin typeface="Arial Black" pitchFamily="34" charset="0"/>
              </a:rPr>
            </a:br>
            <a:endParaRPr lang="en-IE" dirty="0">
              <a:latin typeface="Arial Black" pitchFamily="34" charset="0"/>
            </a:endParaRPr>
          </a:p>
        </p:txBody>
      </p:sp>
      <p:sp>
        <p:nvSpPr>
          <p:cNvPr id="3" name="Subtitle 2"/>
          <p:cNvSpPr>
            <a:spLocks noGrp="1"/>
          </p:cNvSpPr>
          <p:nvPr>
            <p:ph type="subTitle" idx="1"/>
          </p:nvPr>
        </p:nvSpPr>
        <p:spPr>
          <a:xfrm>
            <a:off x="1475656" y="3789040"/>
            <a:ext cx="6400800" cy="1752600"/>
          </a:xfrm>
        </p:spPr>
        <p:txBody>
          <a:bodyPr>
            <a:normAutofit/>
          </a:bodyPr>
          <a:lstStyle/>
          <a:p>
            <a:r>
              <a:rPr lang="en-IE" sz="4400" dirty="0" err="1" smtClean="0">
                <a:latin typeface="Arial Black" pitchFamily="34" charset="0"/>
              </a:rPr>
              <a:t>Derick</a:t>
            </a:r>
            <a:r>
              <a:rPr lang="en-IE" sz="4400" dirty="0" smtClean="0">
                <a:latin typeface="Arial Black" pitchFamily="34" charset="0"/>
              </a:rPr>
              <a:t> Wilson</a:t>
            </a:r>
            <a:endParaRPr lang="en-IE" sz="4400" dirty="0">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08920"/>
            <a:ext cx="7772400" cy="1470025"/>
          </a:xfrm>
        </p:spPr>
        <p:txBody>
          <a:bodyPr>
            <a:normAutofit fontScale="90000"/>
          </a:bodyPr>
          <a:lstStyle/>
          <a:p>
            <a:r>
              <a:rPr lang="en-IE" sz="3100" dirty="0" smtClean="0">
                <a:latin typeface="Arial Black" pitchFamily="34" charset="0"/>
              </a:rPr>
              <a:t>The RP model  “creates environments and groups where young people feel safe and valued (equity), where their different abilities and vulnerabilities can be expressed and safely acknowledged (diversity) and where all grow, experiencing the excitement of belonging together (interdependence)(</a:t>
            </a:r>
            <a:r>
              <a:rPr lang="en-IE" sz="3100" dirty="0" err="1" smtClean="0">
                <a:latin typeface="Arial Black" pitchFamily="34" charset="0"/>
              </a:rPr>
              <a:t>Eyben</a:t>
            </a:r>
            <a:r>
              <a:rPr lang="en-IE" sz="3100" dirty="0" smtClean="0">
                <a:latin typeface="Arial Black" pitchFamily="34" charset="0"/>
              </a:rPr>
              <a:t> et al.1997)</a:t>
            </a:r>
            <a:r>
              <a:rPr lang="en-IE" dirty="0" smtClean="0"/>
              <a:t/>
            </a:r>
            <a:br>
              <a:rPr lang="en-IE" dirty="0" smtClean="0"/>
            </a:br>
            <a:endParaRPr lang="en-IE" dirty="0"/>
          </a:p>
        </p:txBody>
      </p:sp>
      <p:sp>
        <p:nvSpPr>
          <p:cNvPr id="3" name="Subtitle 2"/>
          <p:cNvSpPr>
            <a:spLocks noGrp="1"/>
          </p:cNvSpPr>
          <p:nvPr>
            <p:ph type="subTitle" idx="1"/>
          </p:nvPr>
        </p:nvSpPr>
        <p:spPr/>
        <p:txBody>
          <a:bodyPr/>
          <a:lstStyle/>
          <a:p>
            <a:endParaRPr lang="en-I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dirty="0" smtClean="0">
                <a:latin typeface="Arial Black" pitchFamily="34" charset="0"/>
              </a:rPr>
              <a:t>promote this idea of being ‘easy with difference</a:t>
            </a:r>
            <a:r>
              <a:rPr lang="en-IE" dirty="0" smtClean="0"/>
              <a:t>’</a:t>
            </a:r>
            <a:br>
              <a:rPr lang="en-IE" dirty="0" smtClean="0"/>
            </a:br>
            <a:r>
              <a:rPr lang="en-IE" dirty="0" smtClean="0"/>
              <a:t>________________</a:t>
            </a:r>
            <a:endParaRPr lang="en-IE" dirty="0"/>
          </a:p>
        </p:txBody>
      </p:sp>
      <p:sp>
        <p:nvSpPr>
          <p:cNvPr id="3" name="Subtitle 2"/>
          <p:cNvSpPr>
            <a:spLocks noGrp="1"/>
          </p:cNvSpPr>
          <p:nvPr>
            <p:ph type="subTitle" idx="1"/>
          </p:nvPr>
        </p:nvSpPr>
        <p:spPr/>
        <p:txBody>
          <a:bodyPr/>
          <a:lstStyle/>
          <a:p>
            <a:endParaRPr lang="en-IE" dirty="0" smtClean="0"/>
          </a:p>
          <a:p>
            <a:r>
              <a:rPr lang="en-IE" sz="4400" dirty="0" smtClean="0">
                <a:latin typeface="Arial Black" pitchFamily="34" charset="0"/>
              </a:rPr>
              <a:t>thank you</a:t>
            </a:r>
            <a:endParaRPr lang="en-IE" sz="4400" dirty="0">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92696"/>
            <a:ext cx="7772400" cy="1470025"/>
          </a:xfrm>
        </p:spPr>
        <p:txBody>
          <a:bodyPr>
            <a:normAutofit/>
          </a:bodyPr>
          <a:lstStyle/>
          <a:p>
            <a:r>
              <a:rPr lang="en-IE" sz="2000" dirty="0" smtClean="0">
                <a:latin typeface="Arial Black" pitchFamily="34" charset="0"/>
              </a:rPr>
              <a:t>in the north inner city </a:t>
            </a:r>
            <a:r>
              <a:rPr lang="en-IE" sz="2000" dirty="0" err="1" smtClean="0">
                <a:latin typeface="Arial Black" pitchFamily="34" charset="0"/>
              </a:rPr>
              <a:t>february</a:t>
            </a:r>
            <a:r>
              <a:rPr lang="en-IE" sz="2000" dirty="0" smtClean="0">
                <a:latin typeface="Arial Black" pitchFamily="34" charset="0"/>
              </a:rPr>
              <a:t> 2016 </a:t>
            </a:r>
            <a:r>
              <a:rPr lang="en-IE" sz="1400" dirty="0" smtClean="0">
                <a:latin typeface="Arial Black" pitchFamily="34" charset="0"/>
              </a:rPr>
              <a:t/>
            </a:r>
            <a:br>
              <a:rPr lang="en-IE" sz="1400" dirty="0" smtClean="0">
                <a:latin typeface="Arial Black" pitchFamily="34" charset="0"/>
              </a:rPr>
            </a:br>
            <a:r>
              <a:rPr lang="en-IE" dirty="0" smtClean="0">
                <a:latin typeface="Arial Black" pitchFamily="34" charset="0"/>
              </a:rPr>
              <a:t>‘gangland feud starts’</a:t>
            </a:r>
            <a:endParaRPr lang="en-IE" dirty="0">
              <a:latin typeface="Arial Black" pitchFamily="34" charset="0"/>
            </a:endParaRPr>
          </a:p>
        </p:txBody>
      </p:sp>
      <p:sp>
        <p:nvSpPr>
          <p:cNvPr id="3" name="Subtitle 2"/>
          <p:cNvSpPr>
            <a:spLocks noGrp="1"/>
          </p:cNvSpPr>
          <p:nvPr>
            <p:ph type="subTitle" idx="1"/>
          </p:nvPr>
        </p:nvSpPr>
        <p:spPr>
          <a:xfrm>
            <a:off x="755576" y="2132856"/>
            <a:ext cx="7200800" cy="3168352"/>
          </a:xfrm>
        </p:spPr>
        <p:txBody>
          <a:bodyPr>
            <a:normAutofit/>
          </a:bodyPr>
          <a:lstStyle/>
          <a:p>
            <a:r>
              <a:rPr lang="en-IE" dirty="0" smtClean="0">
                <a:solidFill>
                  <a:schemeClr val="tx2"/>
                </a:solidFill>
                <a:latin typeface="Arial Black" pitchFamily="34" charset="0"/>
              </a:rPr>
              <a:t>5</a:t>
            </a:r>
            <a:r>
              <a:rPr lang="en-IE" baseline="30000" dirty="0" smtClean="0">
                <a:solidFill>
                  <a:schemeClr val="tx2"/>
                </a:solidFill>
                <a:latin typeface="Arial Black" pitchFamily="34" charset="0"/>
              </a:rPr>
              <a:t>th</a:t>
            </a:r>
            <a:r>
              <a:rPr lang="en-IE" dirty="0" smtClean="0">
                <a:solidFill>
                  <a:schemeClr val="tx2"/>
                </a:solidFill>
                <a:latin typeface="Arial Black" pitchFamily="34" charset="0"/>
              </a:rPr>
              <a:t> February 2016 – 1</a:t>
            </a:r>
            <a:r>
              <a:rPr lang="en-IE" baseline="30000" dirty="0" smtClean="0">
                <a:solidFill>
                  <a:schemeClr val="tx2"/>
                </a:solidFill>
                <a:latin typeface="Arial Black" pitchFamily="34" charset="0"/>
              </a:rPr>
              <a:t>st</a:t>
            </a:r>
            <a:r>
              <a:rPr lang="en-IE" dirty="0" smtClean="0">
                <a:solidFill>
                  <a:schemeClr val="tx2"/>
                </a:solidFill>
                <a:latin typeface="Arial Black" pitchFamily="34" charset="0"/>
              </a:rPr>
              <a:t> murder</a:t>
            </a:r>
          </a:p>
          <a:p>
            <a:r>
              <a:rPr lang="en-IE" dirty="0" smtClean="0">
                <a:solidFill>
                  <a:schemeClr val="tx2"/>
                </a:solidFill>
                <a:latin typeface="Arial Black" pitchFamily="34" charset="0"/>
              </a:rPr>
              <a:t>8</a:t>
            </a:r>
            <a:r>
              <a:rPr lang="en-IE" baseline="30000" dirty="0" smtClean="0">
                <a:solidFill>
                  <a:schemeClr val="tx2"/>
                </a:solidFill>
                <a:latin typeface="Arial Black" pitchFamily="34" charset="0"/>
              </a:rPr>
              <a:t>th</a:t>
            </a:r>
            <a:r>
              <a:rPr lang="en-IE" dirty="0" smtClean="0">
                <a:solidFill>
                  <a:schemeClr val="tx2"/>
                </a:solidFill>
                <a:latin typeface="Arial Black" pitchFamily="34" charset="0"/>
              </a:rPr>
              <a:t> February 2016 – 2</a:t>
            </a:r>
            <a:r>
              <a:rPr lang="en-IE" baseline="30000" dirty="0" smtClean="0">
                <a:solidFill>
                  <a:schemeClr val="tx2"/>
                </a:solidFill>
                <a:latin typeface="Arial Black" pitchFamily="34" charset="0"/>
              </a:rPr>
              <a:t>nd</a:t>
            </a:r>
            <a:r>
              <a:rPr lang="en-IE" dirty="0" smtClean="0">
                <a:solidFill>
                  <a:schemeClr val="tx2"/>
                </a:solidFill>
                <a:latin typeface="Arial Black" pitchFamily="34" charset="0"/>
              </a:rPr>
              <a:t> murder</a:t>
            </a:r>
          </a:p>
          <a:p>
            <a:r>
              <a:rPr lang="en-IE" dirty="0" smtClean="0">
                <a:solidFill>
                  <a:schemeClr val="tx2"/>
                </a:solidFill>
                <a:latin typeface="Arial Black" pitchFamily="34" charset="0"/>
              </a:rPr>
              <a:t>14</a:t>
            </a:r>
            <a:r>
              <a:rPr lang="en-IE" baseline="30000" dirty="0" smtClean="0">
                <a:solidFill>
                  <a:schemeClr val="tx2"/>
                </a:solidFill>
                <a:latin typeface="Arial Black" pitchFamily="34" charset="0"/>
              </a:rPr>
              <a:t>th</a:t>
            </a:r>
            <a:r>
              <a:rPr lang="en-IE" dirty="0" smtClean="0">
                <a:solidFill>
                  <a:schemeClr val="tx2"/>
                </a:solidFill>
                <a:latin typeface="Arial Black" pitchFamily="34" charset="0"/>
              </a:rPr>
              <a:t> April 2016 – 3</a:t>
            </a:r>
            <a:r>
              <a:rPr lang="en-IE" baseline="30000" dirty="0" smtClean="0">
                <a:solidFill>
                  <a:schemeClr val="tx2"/>
                </a:solidFill>
                <a:latin typeface="Arial Black" pitchFamily="34" charset="0"/>
              </a:rPr>
              <a:t>rd</a:t>
            </a:r>
            <a:r>
              <a:rPr lang="en-IE" dirty="0" smtClean="0">
                <a:solidFill>
                  <a:schemeClr val="tx2"/>
                </a:solidFill>
                <a:latin typeface="Arial Black" pitchFamily="34" charset="0"/>
              </a:rPr>
              <a:t> murder</a:t>
            </a:r>
          </a:p>
          <a:p>
            <a:r>
              <a:rPr lang="en-IE" dirty="0" smtClean="0">
                <a:solidFill>
                  <a:schemeClr val="tx2"/>
                </a:solidFill>
                <a:latin typeface="Arial Black" pitchFamily="34" charset="0"/>
              </a:rPr>
              <a:t>25</a:t>
            </a:r>
            <a:r>
              <a:rPr lang="en-IE" baseline="30000" dirty="0" smtClean="0">
                <a:solidFill>
                  <a:schemeClr val="tx2"/>
                </a:solidFill>
                <a:latin typeface="Arial Black" pitchFamily="34" charset="0"/>
              </a:rPr>
              <a:t>th</a:t>
            </a:r>
            <a:r>
              <a:rPr lang="en-IE" dirty="0" smtClean="0">
                <a:solidFill>
                  <a:schemeClr val="tx2"/>
                </a:solidFill>
                <a:latin typeface="Arial Black" pitchFamily="34" charset="0"/>
              </a:rPr>
              <a:t> April 2016 – 4</a:t>
            </a:r>
            <a:r>
              <a:rPr lang="en-IE" baseline="30000" dirty="0" smtClean="0">
                <a:solidFill>
                  <a:schemeClr val="tx2"/>
                </a:solidFill>
                <a:latin typeface="Arial Black" pitchFamily="34" charset="0"/>
              </a:rPr>
              <a:t>th</a:t>
            </a:r>
            <a:r>
              <a:rPr lang="en-IE" dirty="0" smtClean="0">
                <a:solidFill>
                  <a:schemeClr val="tx2"/>
                </a:solidFill>
                <a:latin typeface="Arial Black" pitchFamily="34" charset="0"/>
              </a:rPr>
              <a:t> murder</a:t>
            </a:r>
          </a:p>
          <a:p>
            <a:r>
              <a:rPr lang="en-IE" dirty="0" smtClean="0">
                <a:solidFill>
                  <a:schemeClr val="tx2"/>
                </a:solidFill>
                <a:latin typeface="Arial Black" pitchFamily="34" charset="0"/>
              </a:rPr>
              <a:t>24</a:t>
            </a:r>
            <a:r>
              <a:rPr lang="en-IE" baseline="30000" dirty="0" smtClean="0">
                <a:solidFill>
                  <a:schemeClr val="tx2"/>
                </a:solidFill>
                <a:latin typeface="Arial Black" pitchFamily="34" charset="0"/>
              </a:rPr>
              <a:t>th</a:t>
            </a:r>
            <a:r>
              <a:rPr lang="en-IE" dirty="0" smtClean="0">
                <a:solidFill>
                  <a:schemeClr val="tx2"/>
                </a:solidFill>
                <a:latin typeface="Arial Black" pitchFamily="34" charset="0"/>
              </a:rPr>
              <a:t> May 2016 – 5</a:t>
            </a:r>
            <a:r>
              <a:rPr lang="en-IE" baseline="30000" dirty="0" smtClean="0">
                <a:solidFill>
                  <a:schemeClr val="tx2"/>
                </a:solidFill>
                <a:latin typeface="Arial Black" pitchFamily="34" charset="0"/>
              </a:rPr>
              <a:t>th</a:t>
            </a:r>
            <a:r>
              <a:rPr lang="en-IE" dirty="0" smtClean="0">
                <a:solidFill>
                  <a:schemeClr val="tx2"/>
                </a:solidFill>
                <a:latin typeface="Arial Black" pitchFamily="34" charset="0"/>
              </a:rPr>
              <a:t> murder</a:t>
            </a:r>
          </a:p>
          <a:p>
            <a:endParaRPr lang="en-IE" dirty="0" smtClean="0"/>
          </a:p>
          <a:p>
            <a:endParaRPr lang="en-IE" dirty="0"/>
          </a:p>
        </p:txBody>
      </p:sp>
      <p:pic>
        <p:nvPicPr>
          <p:cNvPr id="4" name="Picture 2"/>
          <p:cNvPicPr>
            <a:picLocks noChangeAspect="1" noChangeArrowheads="1"/>
          </p:cNvPicPr>
          <p:nvPr/>
        </p:nvPicPr>
        <p:blipFill>
          <a:blip r:embed="rId2" cstate="print"/>
          <a:srcRect l="21125" t="24348" r="57875" b="67777"/>
          <a:stretch>
            <a:fillRect/>
          </a:stretch>
        </p:blipFill>
        <p:spPr bwMode="auto">
          <a:xfrm>
            <a:off x="755576" y="5373216"/>
            <a:ext cx="7200800"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4000" dirty="0" smtClean="0">
                <a:latin typeface="Arial Black" pitchFamily="34" charset="0"/>
              </a:rPr>
              <a:t>high end conflict</a:t>
            </a:r>
            <a:br>
              <a:rPr lang="en-IE" sz="4000" dirty="0" smtClean="0">
                <a:latin typeface="Arial Black" pitchFamily="34" charset="0"/>
              </a:rPr>
            </a:br>
            <a:r>
              <a:rPr lang="en-IE" sz="4000" dirty="0" smtClean="0">
                <a:latin typeface="Arial Black" pitchFamily="34" charset="0"/>
              </a:rPr>
              <a:t>______________</a:t>
            </a:r>
            <a:endParaRPr lang="en-IE" sz="4000" dirty="0">
              <a:latin typeface="Arial Black" pitchFamily="34" charset="0"/>
            </a:endParaRPr>
          </a:p>
        </p:txBody>
      </p:sp>
      <p:sp>
        <p:nvSpPr>
          <p:cNvPr id="3" name="Subtitle 2"/>
          <p:cNvSpPr>
            <a:spLocks noGrp="1"/>
          </p:cNvSpPr>
          <p:nvPr>
            <p:ph type="subTitle" idx="1"/>
          </p:nvPr>
        </p:nvSpPr>
        <p:spPr/>
        <p:txBody>
          <a:bodyPr>
            <a:normAutofit/>
          </a:bodyPr>
          <a:lstStyle/>
          <a:p>
            <a:r>
              <a:rPr lang="en-IE" sz="4400" dirty="0" smtClean="0">
                <a:latin typeface="Arial Black" pitchFamily="34" charset="0"/>
              </a:rPr>
              <a:t>conflict resolution</a:t>
            </a:r>
            <a:endParaRPr lang="en-IE" sz="4400" dirty="0">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pPr algn="ctr">
              <a:buNone/>
            </a:pPr>
            <a:endParaRPr lang="en-IE" dirty="0" smtClean="0">
              <a:latin typeface="Arial Black" pitchFamily="34" charset="0"/>
            </a:endParaRPr>
          </a:p>
          <a:p>
            <a:pPr algn="ctr">
              <a:buNone/>
            </a:pPr>
            <a:r>
              <a:rPr lang="en-IE" dirty="0" smtClean="0">
                <a:latin typeface="Arial Black" pitchFamily="34" charset="0"/>
              </a:rPr>
              <a:t>we had used the balanced model after a major incident in 2015 </a:t>
            </a:r>
          </a:p>
          <a:p>
            <a:pPr algn="ctr">
              <a:buNone/>
            </a:pPr>
            <a:r>
              <a:rPr lang="en-IE" dirty="0" smtClean="0">
                <a:latin typeface="Arial Black" pitchFamily="34" charset="0"/>
              </a:rPr>
              <a:t>_________________</a:t>
            </a:r>
          </a:p>
          <a:p>
            <a:endParaRPr lang="en-IE" dirty="0" smtClean="0"/>
          </a:p>
          <a:p>
            <a:pPr algn="ctr">
              <a:buNone/>
            </a:pPr>
            <a:r>
              <a:rPr lang="en-IE" sz="4400" dirty="0" smtClean="0">
                <a:solidFill>
                  <a:schemeClr val="tx1">
                    <a:lumMod val="50000"/>
                    <a:lumOff val="50000"/>
                  </a:schemeClr>
                </a:solidFill>
                <a:latin typeface="Arial Black" pitchFamily="34" charset="0"/>
              </a:rPr>
              <a:t>this was the approach</a:t>
            </a:r>
            <a:endParaRPr lang="en-IE" sz="4400" dirty="0">
              <a:solidFill>
                <a:schemeClr val="tx1">
                  <a:lumMod val="50000"/>
                  <a:lumOff val="50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6"/>
            <a:ext cx="7772400" cy="1470025"/>
          </a:xfrm>
        </p:spPr>
        <p:txBody>
          <a:bodyPr>
            <a:normAutofit/>
          </a:bodyPr>
          <a:lstStyle/>
          <a:p>
            <a:r>
              <a:rPr lang="en-IE" sz="3600" dirty="0" smtClean="0">
                <a:solidFill>
                  <a:srgbClr val="FF0000"/>
                </a:solidFill>
                <a:latin typeface="Aharoni" pitchFamily="2" charset="-79"/>
                <a:cs typeface="Aharoni" pitchFamily="2" charset="-79"/>
              </a:rPr>
              <a:t>this approach didn’t work:- yet</a:t>
            </a:r>
            <a:endParaRPr lang="en-IE" sz="3600" dirty="0">
              <a:solidFill>
                <a:srgbClr val="FF0000"/>
              </a:solidFill>
              <a:latin typeface="Aharoni" pitchFamily="2" charset="-79"/>
              <a:cs typeface="Aharoni" pitchFamily="2" charset="-79"/>
            </a:endParaRPr>
          </a:p>
        </p:txBody>
      </p:sp>
      <p:sp>
        <p:nvSpPr>
          <p:cNvPr id="3" name="Subtitle 2"/>
          <p:cNvSpPr>
            <a:spLocks noGrp="1"/>
          </p:cNvSpPr>
          <p:nvPr>
            <p:ph type="subTitle" idx="1"/>
          </p:nvPr>
        </p:nvSpPr>
        <p:spPr>
          <a:xfrm rot="730722">
            <a:off x="476637" y="1175864"/>
            <a:ext cx="4320480" cy="3960440"/>
          </a:xfrm>
        </p:spPr>
        <p:txBody>
          <a:bodyPr>
            <a:normAutofit fontScale="25000" lnSpcReduction="20000"/>
          </a:bodyPr>
          <a:lstStyle/>
          <a:p>
            <a:endParaRPr lang="en-GB" altLang="en-US" sz="5500" dirty="0" smtClean="0"/>
          </a:p>
          <a:p>
            <a:pPr>
              <a:buFont typeface="Wingdings" pitchFamily="2" charset="2"/>
              <a:buChar char="q"/>
            </a:pPr>
            <a:r>
              <a:rPr lang="en-GB" altLang="en-US" sz="5500" dirty="0" smtClean="0">
                <a:solidFill>
                  <a:schemeClr val="tx2"/>
                </a:solidFill>
              </a:rPr>
              <a:t>To Feel Safe</a:t>
            </a:r>
          </a:p>
          <a:p>
            <a:pPr>
              <a:buFont typeface="Wingdings" pitchFamily="2" charset="2"/>
              <a:buChar char="q"/>
            </a:pPr>
            <a:r>
              <a:rPr lang="en-GB" altLang="en-US" sz="5500" dirty="0" smtClean="0">
                <a:solidFill>
                  <a:schemeClr val="tx2"/>
                </a:solidFill>
              </a:rPr>
              <a:t>To understanding why </a:t>
            </a:r>
          </a:p>
          <a:p>
            <a:pPr>
              <a:buFont typeface="Wingdings" pitchFamily="2" charset="2"/>
              <a:buChar char="q"/>
            </a:pPr>
            <a:r>
              <a:rPr lang="en-GB" altLang="en-US" sz="5500" dirty="0" smtClean="0">
                <a:solidFill>
                  <a:schemeClr val="tx2"/>
                </a:solidFill>
              </a:rPr>
              <a:t>Vindication </a:t>
            </a:r>
          </a:p>
          <a:p>
            <a:pPr>
              <a:buFont typeface="Wingdings" pitchFamily="2" charset="2"/>
              <a:buChar char="q"/>
            </a:pPr>
            <a:r>
              <a:rPr lang="en-GB" altLang="en-US" sz="5500" dirty="0" smtClean="0">
                <a:solidFill>
                  <a:schemeClr val="tx2"/>
                </a:solidFill>
              </a:rPr>
              <a:t>Acknowledgment of hurt</a:t>
            </a:r>
          </a:p>
          <a:p>
            <a:pPr>
              <a:buFont typeface="Wingdings" pitchFamily="2" charset="2"/>
              <a:buChar char="q"/>
            </a:pPr>
            <a:r>
              <a:rPr lang="en-GB" altLang="en-US" sz="5500" dirty="0" smtClean="0">
                <a:solidFill>
                  <a:schemeClr val="tx2"/>
                </a:solidFill>
              </a:rPr>
              <a:t>Opportunity to express anger, pain, to ‘tell their story.’</a:t>
            </a:r>
          </a:p>
          <a:p>
            <a:pPr>
              <a:buFont typeface="Wingdings" pitchFamily="2" charset="2"/>
              <a:buChar char="q"/>
            </a:pPr>
            <a:r>
              <a:rPr lang="en-GB" altLang="en-US" sz="5500" dirty="0" smtClean="0">
                <a:solidFill>
                  <a:schemeClr val="tx2"/>
                </a:solidFill>
              </a:rPr>
              <a:t>The restoration of control</a:t>
            </a:r>
          </a:p>
          <a:p>
            <a:pPr>
              <a:buFont typeface="Wingdings" pitchFamily="2" charset="2"/>
              <a:buChar char="q"/>
            </a:pPr>
            <a:r>
              <a:rPr lang="en-GB" altLang="en-US" sz="5500" dirty="0" smtClean="0">
                <a:solidFill>
                  <a:schemeClr val="tx2"/>
                </a:solidFill>
              </a:rPr>
              <a:t>Assurance that mechanisms in place to prevent reoccurrence</a:t>
            </a:r>
          </a:p>
          <a:p>
            <a:pPr>
              <a:buFont typeface="Wingdings" pitchFamily="2" charset="2"/>
              <a:buChar char="q"/>
            </a:pPr>
            <a:r>
              <a:rPr lang="en-GB" altLang="en-US" sz="5500" dirty="0" smtClean="0">
                <a:solidFill>
                  <a:schemeClr val="tx2"/>
                </a:solidFill>
              </a:rPr>
              <a:t>Acknowledgement of the hurt caused to the community</a:t>
            </a:r>
          </a:p>
          <a:p>
            <a:pPr>
              <a:buFont typeface="Wingdings" pitchFamily="2" charset="2"/>
              <a:buChar char="q"/>
            </a:pPr>
            <a:r>
              <a:rPr lang="en-GB" altLang="en-US" sz="5500" dirty="0" smtClean="0">
                <a:solidFill>
                  <a:schemeClr val="tx2"/>
                </a:solidFill>
              </a:rPr>
              <a:t>Assurance that the victims needs are being met</a:t>
            </a:r>
          </a:p>
          <a:p>
            <a:pPr>
              <a:buFont typeface="Wingdings" pitchFamily="2" charset="2"/>
              <a:buChar char="q"/>
            </a:pPr>
            <a:r>
              <a:rPr lang="en-GB" altLang="en-US" sz="5500" dirty="0" smtClean="0">
                <a:solidFill>
                  <a:schemeClr val="tx2"/>
                </a:solidFill>
              </a:rPr>
              <a:t>Encouragement of a sense of community </a:t>
            </a:r>
            <a:r>
              <a:rPr lang="en-GB" altLang="en-US" sz="5500" u="sng" dirty="0" smtClean="0">
                <a:solidFill>
                  <a:schemeClr val="tx2"/>
                </a:solidFill>
              </a:rPr>
              <a:t>ownership</a:t>
            </a:r>
            <a:r>
              <a:rPr lang="en-GB" altLang="en-US" sz="5500" dirty="0" smtClean="0">
                <a:solidFill>
                  <a:schemeClr val="tx2"/>
                </a:solidFill>
              </a:rPr>
              <a:t> of and </a:t>
            </a:r>
            <a:r>
              <a:rPr lang="en-GB" altLang="en-US" sz="5500" u="sng" dirty="0" smtClean="0">
                <a:solidFill>
                  <a:schemeClr val="tx2"/>
                </a:solidFill>
              </a:rPr>
              <a:t>responsibility</a:t>
            </a:r>
            <a:r>
              <a:rPr lang="en-GB" altLang="en-US" sz="5500" dirty="0" smtClean="0">
                <a:solidFill>
                  <a:schemeClr val="tx2"/>
                </a:solidFill>
              </a:rPr>
              <a:t> towards justice</a:t>
            </a:r>
          </a:p>
          <a:p>
            <a:endParaRPr lang="en-GB" altLang="en-US" dirty="0" smtClean="0"/>
          </a:p>
          <a:p>
            <a:endParaRPr lang="en-GB" altLang="en-US" dirty="0" smtClean="0"/>
          </a:p>
          <a:p>
            <a:endParaRPr lang="en-GB" altLang="en-US" dirty="0" smtClean="0"/>
          </a:p>
          <a:p>
            <a:endParaRPr lang="en-GB" altLang="en-US" dirty="0"/>
          </a:p>
          <a:p>
            <a:endParaRPr lang="en-GB" altLang="en-US" dirty="0" smtClean="0"/>
          </a:p>
          <a:p>
            <a:endParaRPr lang="en-GB" altLang="en-US" dirty="0" smtClean="0"/>
          </a:p>
          <a:p>
            <a:endParaRPr lang="en-IE" dirty="0"/>
          </a:p>
        </p:txBody>
      </p:sp>
      <p:sp>
        <p:nvSpPr>
          <p:cNvPr id="5" name="Rectangle 4"/>
          <p:cNvSpPr/>
          <p:nvPr/>
        </p:nvSpPr>
        <p:spPr>
          <a:xfrm rot="21251602">
            <a:off x="701033" y="4261755"/>
            <a:ext cx="5177379" cy="2031325"/>
          </a:xfrm>
          <a:prstGeom prst="rect">
            <a:avLst/>
          </a:prstGeom>
        </p:spPr>
        <p:txBody>
          <a:bodyPr wrap="none">
            <a:spAutoFit/>
          </a:bodyPr>
          <a:lstStyle/>
          <a:p>
            <a:r>
              <a:rPr lang="en-IE" dirty="0" smtClean="0"/>
              <a:t>Provide a ‘safe space for free expression of emotion’. </a:t>
            </a:r>
          </a:p>
          <a:p>
            <a:r>
              <a:rPr lang="en-IE" dirty="0" smtClean="0"/>
              <a:t>Allow community to tell their story</a:t>
            </a:r>
          </a:p>
          <a:p>
            <a:r>
              <a:rPr lang="en-IE" dirty="0" smtClean="0"/>
              <a:t>Acknowledge their story</a:t>
            </a:r>
          </a:p>
          <a:p>
            <a:r>
              <a:rPr lang="en-IE" dirty="0" smtClean="0"/>
              <a:t>Look for ways to make things better</a:t>
            </a:r>
          </a:p>
          <a:p>
            <a:r>
              <a:rPr lang="en-IE" dirty="0" smtClean="0"/>
              <a:t>Rebuild Relationships/Community</a:t>
            </a:r>
          </a:p>
          <a:p>
            <a:r>
              <a:rPr lang="en-IE" dirty="0" smtClean="0"/>
              <a:t>Restore</a:t>
            </a:r>
          </a:p>
          <a:p>
            <a:r>
              <a:rPr lang="en-IE" dirty="0" smtClean="0">
                <a:latin typeface="Arial Black" pitchFamily="34" charset="0"/>
                <a:sym typeface="Wingdings" pitchFamily="2" charset="2"/>
              </a:rPr>
              <a:t></a:t>
            </a:r>
            <a:endParaRPr lang="en-IE" dirty="0"/>
          </a:p>
        </p:txBody>
      </p:sp>
      <p:sp>
        <p:nvSpPr>
          <p:cNvPr id="6" name="Rectangle 5"/>
          <p:cNvSpPr/>
          <p:nvPr/>
        </p:nvSpPr>
        <p:spPr>
          <a:xfrm rot="21291806">
            <a:off x="4560566" y="1295684"/>
            <a:ext cx="3959416" cy="3139321"/>
          </a:xfrm>
          <a:prstGeom prst="rect">
            <a:avLst/>
          </a:prstGeom>
        </p:spPr>
        <p:txBody>
          <a:bodyPr wrap="square">
            <a:spAutoFit/>
          </a:bodyPr>
          <a:lstStyle/>
          <a:p>
            <a:r>
              <a:rPr lang="en-IE" dirty="0" smtClean="0"/>
              <a:t>The focus of the meeting is made clear.</a:t>
            </a:r>
          </a:p>
          <a:p>
            <a:r>
              <a:rPr lang="en-IE" dirty="0" smtClean="0"/>
              <a:t>Brought through a scripted conference, dealing with past, present and future.</a:t>
            </a:r>
          </a:p>
          <a:p>
            <a:r>
              <a:rPr lang="en-IE" dirty="0" smtClean="0"/>
              <a:t>Facilitator will look to the group for ways to repair their community (this will include input from local services, </a:t>
            </a:r>
            <a:r>
              <a:rPr lang="en-IE" dirty="0" err="1" smtClean="0"/>
              <a:t>Gardai</a:t>
            </a:r>
            <a:r>
              <a:rPr lang="en-IE" dirty="0" smtClean="0"/>
              <a:t> etc.)</a:t>
            </a:r>
          </a:p>
          <a:p>
            <a:r>
              <a:rPr lang="en-IE" dirty="0" smtClean="0"/>
              <a:t>It is hoped that the ‘relationship’ will be healed in some way.</a:t>
            </a:r>
          </a:p>
          <a:p>
            <a:r>
              <a:rPr lang="en-IE" dirty="0" smtClean="0"/>
              <a:t>UNIQUE OPPORTUNITY</a:t>
            </a:r>
            <a:endParaRPr lang="en-GB" dirty="0" smtClean="0"/>
          </a:p>
          <a:p>
            <a:r>
              <a:rPr lang="en-IE" dirty="0" smtClean="0">
                <a:latin typeface="Arial Black" pitchFamily="34" charset="0"/>
                <a:sym typeface="Wingdings" pitchFamily="2" charset="2"/>
              </a:rPr>
              <a:t></a:t>
            </a:r>
            <a:endParaRPr lang="en-IE" dirty="0"/>
          </a:p>
        </p:txBody>
      </p:sp>
      <p:sp>
        <p:nvSpPr>
          <p:cNvPr id="7" name="Rectangle 6"/>
          <p:cNvSpPr/>
          <p:nvPr/>
        </p:nvSpPr>
        <p:spPr>
          <a:xfrm>
            <a:off x="5220072" y="4077072"/>
            <a:ext cx="2880320" cy="2523768"/>
          </a:xfrm>
          <a:prstGeom prst="rect">
            <a:avLst/>
          </a:prstGeom>
        </p:spPr>
        <p:txBody>
          <a:bodyPr wrap="square">
            <a:spAutoFit/>
          </a:bodyPr>
          <a:lstStyle/>
          <a:p>
            <a:r>
              <a:rPr lang="en-IE" sz="1400" dirty="0" smtClean="0">
                <a:solidFill>
                  <a:schemeClr val="accent1"/>
                </a:solidFill>
              </a:rPr>
              <a:t>We are aiming to bring the community from the affected areas together and give them an opportunity to tell their story.</a:t>
            </a:r>
          </a:p>
          <a:p>
            <a:r>
              <a:rPr lang="en-IE" sz="1400" dirty="0" smtClean="0">
                <a:solidFill>
                  <a:schemeClr val="accent1"/>
                </a:solidFill>
              </a:rPr>
              <a:t>This will be a restorative meeting (without wrongdoers) looking to ‘restore’ the community in some way.</a:t>
            </a:r>
          </a:p>
          <a:p>
            <a:r>
              <a:rPr lang="en-IE" sz="1400" dirty="0" smtClean="0">
                <a:solidFill>
                  <a:schemeClr val="accent1"/>
                </a:solidFill>
              </a:rPr>
              <a:t>This process is the same as any restorative process.</a:t>
            </a:r>
          </a:p>
          <a:p>
            <a:r>
              <a:rPr lang="en-IE" dirty="0" smtClean="0">
                <a:solidFill>
                  <a:schemeClr val="accent1"/>
                </a:solidFill>
                <a:latin typeface="Arial Black" pitchFamily="34" charset="0"/>
                <a:sym typeface="Wingdings" pitchFamily="2" charset="2"/>
              </a:rPr>
              <a:t></a:t>
            </a:r>
            <a:endParaRPr lang="en-IE" dirty="0">
              <a:solidFill>
                <a:schemeClr val="accent1"/>
              </a:solidFill>
            </a:endParaRPr>
          </a:p>
        </p:txBody>
      </p:sp>
      <p:sp>
        <p:nvSpPr>
          <p:cNvPr id="4" name="Rectangle 3"/>
          <p:cNvSpPr/>
          <p:nvPr/>
        </p:nvSpPr>
        <p:spPr>
          <a:xfrm rot="20945094">
            <a:off x="1653667" y="5450190"/>
            <a:ext cx="6228110" cy="954107"/>
          </a:xfrm>
          <a:prstGeom prst="rect">
            <a:avLst/>
          </a:prstGeom>
        </p:spPr>
        <p:txBody>
          <a:bodyPr wrap="square">
            <a:spAutoFit/>
          </a:bodyPr>
          <a:lstStyle/>
          <a:p>
            <a:r>
              <a:rPr lang="en-IE" sz="2800" dirty="0" smtClean="0">
                <a:solidFill>
                  <a:srgbClr val="FF0000"/>
                </a:solidFill>
                <a:latin typeface="Arial Black" pitchFamily="34" charset="0"/>
              </a:rPr>
              <a:t>didn’t work </a:t>
            </a:r>
            <a:r>
              <a:rPr lang="en-IE" sz="2800" dirty="0" smtClean="0">
                <a:solidFill>
                  <a:srgbClr val="FF0000"/>
                </a:solidFill>
                <a:latin typeface="Arial Black" pitchFamily="34" charset="0"/>
                <a:sym typeface="Wingdings" pitchFamily="2" charset="2"/>
              </a:rPr>
              <a:t> for number of reasons</a:t>
            </a:r>
            <a:endParaRPr lang="en-IE" sz="28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88840"/>
            <a:ext cx="7772400" cy="1470025"/>
          </a:xfrm>
        </p:spPr>
        <p:txBody>
          <a:bodyPr>
            <a:normAutofit/>
          </a:bodyPr>
          <a:lstStyle/>
          <a:p>
            <a:r>
              <a:rPr lang="en-IE" sz="4000" dirty="0" smtClean="0">
                <a:latin typeface="Arial Black" pitchFamily="34" charset="0"/>
              </a:rPr>
              <a:t>next approach</a:t>
            </a:r>
            <a:br>
              <a:rPr lang="en-IE" sz="4000" dirty="0" smtClean="0">
                <a:latin typeface="Arial Black" pitchFamily="34" charset="0"/>
              </a:rPr>
            </a:br>
            <a:r>
              <a:rPr lang="en-IE" sz="4000" dirty="0" smtClean="0">
                <a:latin typeface="Arial Black" pitchFamily="34" charset="0"/>
              </a:rPr>
              <a:t>____________</a:t>
            </a:r>
            <a:endParaRPr lang="en-IE" sz="4000" dirty="0">
              <a:latin typeface="Arial Black" pitchFamily="34" charset="0"/>
            </a:endParaRPr>
          </a:p>
        </p:txBody>
      </p:sp>
      <p:sp>
        <p:nvSpPr>
          <p:cNvPr id="3" name="Subtitle 2"/>
          <p:cNvSpPr>
            <a:spLocks noGrp="1"/>
          </p:cNvSpPr>
          <p:nvPr>
            <p:ph type="subTitle" idx="1"/>
          </p:nvPr>
        </p:nvSpPr>
        <p:spPr/>
        <p:txBody>
          <a:bodyPr>
            <a:normAutofit/>
          </a:bodyPr>
          <a:lstStyle/>
          <a:p>
            <a:r>
              <a:rPr lang="en-IE" sz="4400" dirty="0" smtClean="0">
                <a:latin typeface="Arial Black" pitchFamily="34" charset="0"/>
              </a:rPr>
              <a:t>‘be creative’</a:t>
            </a:r>
            <a:endParaRPr lang="en-IE" sz="4400" dirty="0">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2420888"/>
            <a:ext cx="6624736" cy="830997"/>
          </a:xfrm>
          <a:prstGeom prst="rect">
            <a:avLst/>
          </a:prstGeom>
        </p:spPr>
        <p:txBody>
          <a:bodyPr wrap="square">
            <a:spAutoFit/>
          </a:bodyPr>
          <a:lstStyle/>
          <a:p>
            <a:endParaRPr lang="en-IE" sz="2400" dirty="0" smtClean="0"/>
          </a:p>
          <a:p>
            <a:endParaRPr lang="en-IE" sz="2400" dirty="0" smtClean="0"/>
          </a:p>
        </p:txBody>
      </p:sp>
      <p:pic>
        <p:nvPicPr>
          <p:cNvPr id="19460" name="Picture 4" descr="Garda Crest (for presentation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92280" y="4941168"/>
            <a:ext cx="1371600" cy="1371600"/>
          </a:xfrm>
          <a:prstGeom prst="rect">
            <a:avLst/>
          </a:prstGeom>
          <a:noFill/>
          <a:ln w="9525">
            <a:noFill/>
            <a:miter lim="800000"/>
            <a:headEnd/>
            <a:tailEnd/>
          </a:ln>
        </p:spPr>
      </p:pic>
      <p:sp>
        <p:nvSpPr>
          <p:cNvPr id="5" name="Rectangle 4"/>
          <p:cNvSpPr/>
          <p:nvPr/>
        </p:nvSpPr>
        <p:spPr>
          <a:xfrm>
            <a:off x="971600" y="2136339"/>
            <a:ext cx="5886400" cy="3785652"/>
          </a:xfrm>
          <a:prstGeom prst="rect">
            <a:avLst/>
          </a:prstGeom>
        </p:spPr>
        <p:txBody>
          <a:bodyPr wrap="square">
            <a:spAutoFit/>
          </a:bodyPr>
          <a:lstStyle/>
          <a:p>
            <a:pPr marL="457200" indent="-457200">
              <a:buFont typeface="+mj-lt"/>
              <a:buAutoNum type="arabicPeriod"/>
            </a:pPr>
            <a:r>
              <a:rPr lang="en-IE" sz="2400" b="1" dirty="0" smtClean="0">
                <a:solidFill>
                  <a:schemeClr val="tx2"/>
                </a:solidFill>
              </a:rPr>
              <a:t>Trained </a:t>
            </a:r>
            <a:r>
              <a:rPr lang="en-IE" sz="2400" b="1" dirty="0" err="1" smtClean="0">
                <a:solidFill>
                  <a:schemeClr val="tx2"/>
                </a:solidFill>
              </a:rPr>
              <a:t>Gardai</a:t>
            </a:r>
            <a:r>
              <a:rPr lang="en-IE" sz="2400" b="1" dirty="0" smtClean="0">
                <a:solidFill>
                  <a:schemeClr val="tx2"/>
                </a:solidFill>
              </a:rPr>
              <a:t> to engage with children in schools/youth projects</a:t>
            </a:r>
          </a:p>
          <a:p>
            <a:pPr marL="457200" indent="-457200"/>
            <a:r>
              <a:rPr lang="en-IE" sz="2400" b="1" dirty="0" smtClean="0">
                <a:solidFill>
                  <a:schemeClr val="tx2"/>
                </a:solidFill>
              </a:rPr>
              <a:t>	If opportunity arises – Garda will bring children through RP conversation:</a:t>
            </a:r>
          </a:p>
          <a:p>
            <a:pPr marL="457200" indent="-457200"/>
            <a:r>
              <a:rPr lang="en-IE" sz="2400" b="1" dirty="0" smtClean="0">
                <a:solidFill>
                  <a:schemeClr val="tx2"/>
                </a:solidFill>
              </a:rPr>
              <a:t> 	- Allow them to tell their story </a:t>
            </a:r>
          </a:p>
          <a:p>
            <a:pPr marL="457200" indent="-457200"/>
            <a:r>
              <a:rPr lang="en-IE" sz="2400" b="1" dirty="0" smtClean="0">
                <a:solidFill>
                  <a:schemeClr val="tx2"/>
                </a:solidFill>
              </a:rPr>
              <a:t>	- Acknowledge their story</a:t>
            </a:r>
          </a:p>
          <a:p>
            <a:pPr marL="457200" indent="-457200"/>
            <a:r>
              <a:rPr lang="en-IE" sz="2400" b="1" dirty="0" smtClean="0">
                <a:solidFill>
                  <a:schemeClr val="tx2"/>
                </a:solidFill>
              </a:rPr>
              <a:t>	- Look for ways to repair</a:t>
            </a:r>
          </a:p>
          <a:p>
            <a:endParaRPr lang="en-IE" sz="2400" b="1" dirty="0" smtClean="0">
              <a:solidFill>
                <a:schemeClr val="tx2"/>
              </a:solidFill>
            </a:endParaRPr>
          </a:p>
          <a:p>
            <a:r>
              <a:rPr lang="en-IE" sz="2400" b="1" dirty="0" smtClean="0">
                <a:solidFill>
                  <a:schemeClr val="tx2"/>
                </a:solidFill>
              </a:rPr>
              <a:t>This model can be used for any instance informally or formally (feud related or other)</a:t>
            </a:r>
          </a:p>
        </p:txBody>
      </p:sp>
      <p:sp>
        <p:nvSpPr>
          <p:cNvPr id="6" name="Rectangle 5"/>
          <p:cNvSpPr/>
          <p:nvPr/>
        </p:nvSpPr>
        <p:spPr>
          <a:xfrm>
            <a:off x="683568" y="908720"/>
            <a:ext cx="7560840" cy="584775"/>
          </a:xfrm>
          <a:prstGeom prst="rect">
            <a:avLst/>
          </a:prstGeom>
        </p:spPr>
        <p:txBody>
          <a:bodyPr wrap="square">
            <a:spAutoFit/>
          </a:bodyPr>
          <a:lstStyle/>
          <a:p>
            <a:r>
              <a:rPr lang="en-IE" sz="3200" dirty="0" err="1" smtClean="0">
                <a:latin typeface="Arial Black" pitchFamily="34" charset="0"/>
              </a:rPr>
              <a:t>Gardai</a:t>
            </a:r>
            <a:r>
              <a:rPr lang="en-IE" sz="3200" dirty="0" smtClean="0">
                <a:latin typeface="Arial Black" pitchFamily="34" charset="0"/>
              </a:rPr>
              <a:t> using RP in communities:</a:t>
            </a:r>
            <a:endParaRPr lang="en-IE" sz="3200" dirty="0">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3"/>
            <a:ext cx="7772400" cy="936104"/>
          </a:xfrm>
        </p:spPr>
        <p:txBody>
          <a:bodyPr>
            <a:normAutofit/>
          </a:bodyPr>
          <a:lstStyle/>
          <a:p>
            <a:r>
              <a:rPr lang="en-IE" sz="3200" dirty="0" err="1" smtClean="0">
                <a:latin typeface="Arial Black" pitchFamily="34" charset="0"/>
              </a:rPr>
              <a:t>Gardai</a:t>
            </a:r>
            <a:r>
              <a:rPr lang="en-IE" sz="3200" dirty="0" smtClean="0">
                <a:latin typeface="Arial Black" pitchFamily="34" charset="0"/>
              </a:rPr>
              <a:t> using RP in communities:</a:t>
            </a:r>
            <a:endParaRPr lang="en-IE" sz="3200" dirty="0">
              <a:latin typeface="Arial Black" pitchFamily="34" charset="0"/>
            </a:endParaRPr>
          </a:p>
        </p:txBody>
      </p:sp>
      <p:sp>
        <p:nvSpPr>
          <p:cNvPr id="3" name="Subtitle 2"/>
          <p:cNvSpPr>
            <a:spLocks noGrp="1"/>
          </p:cNvSpPr>
          <p:nvPr>
            <p:ph type="subTitle" idx="1"/>
          </p:nvPr>
        </p:nvSpPr>
        <p:spPr>
          <a:xfrm>
            <a:off x="755576" y="1772816"/>
            <a:ext cx="7848872" cy="4104456"/>
          </a:xfrm>
        </p:spPr>
        <p:txBody>
          <a:bodyPr>
            <a:normAutofit fontScale="25000" lnSpcReduction="20000"/>
          </a:bodyPr>
          <a:lstStyle/>
          <a:p>
            <a:pPr marL="1371600" indent="-1371600" algn="l">
              <a:buAutoNum type="arabicPeriod" startAt="2"/>
            </a:pPr>
            <a:r>
              <a:rPr lang="en-IE" sz="8600" b="1" dirty="0" smtClean="0">
                <a:solidFill>
                  <a:schemeClr val="tx2"/>
                </a:solidFill>
              </a:rPr>
              <a:t>RP Workshops to students on conflict resolution.</a:t>
            </a:r>
          </a:p>
          <a:p>
            <a:pPr marL="1371600" indent="-1371600" algn="l"/>
            <a:r>
              <a:rPr lang="en-IE" sz="8600" b="1" dirty="0" smtClean="0">
                <a:solidFill>
                  <a:schemeClr val="tx2"/>
                </a:solidFill>
              </a:rPr>
              <a:t>                      4</a:t>
            </a:r>
            <a:r>
              <a:rPr lang="en-IE" sz="8600" b="1" baseline="30000" dirty="0" smtClean="0">
                <a:solidFill>
                  <a:schemeClr val="tx2"/>
                </a:solidFill>
              </a:rPr>
              <a:t>th</a:t>
            </a:r>
            <a:r>
              <a:rPr lang="en-IE" sz="8600" b="1" dirty="0" smtClean="0">
                <a:solidFill>
                  <a:schemeClr val="tx2"/>
                </a:solidFill>
              </a:rPr>
              <a:t> Years/5</a:t>
            </a:r>
            <a:r>
              <a:rPr lang="en-IE" sz="8600" b="1" baseline="30000" dirty="0" smtClean="0">
                <a:solidFill>
                  <a:schemeClr val="tx2"/>
                </a:solidFill>
              </a:rPr>
              <a:t>th</a:t>
            </a:r>
            <a:r>
              <a:rPr lang="en-IE" sz="8600" b="1" dirty="0" smtClean="0">
                <a:solidFill>
                  <a:schemeClr val="tx2"/>
                </a:solidFill>
              </a:rPr>
              <a:t> Years – </a:t>
            </a:r>
          </a:p>
          <a:p>
            <a:pPr marL="1371600" indent="-1371600" algn="l"/>
            <a:r>
              <a:rPr lang="en-IE" sz="8600" b="1" dirty="0" smtClean="0">
                <a:solidFill>
                  <a:schemeClr val="tx2"/>
                </a:solidFill>
              </a:rPr>
              <a:t>3.	Garda Youth Diversion Programme – Juvenile Offenders RP Approach.</a:t>
            </a:r>
          </a:p>
          <a:p>
            <a:pPr marL="1371600" indent="-1371600" algn="l">
              <a:buFont typeface="+mj-lt"/>
              <a:buAutoNum type="arabicPeriod" startAt="4"/>
            </a:pPr>
            <a:r>
              <a:rPr lang="en-IE" sz="8600" b="1" dirty="0" smtClean="0">
                <a:solidFill>
                  <a:schemeClr val="tx2"/>
                </a:solidFill>
              </a:rPr>
              <a:t>Garda Youth Diversion Projects Working Group. </a:t>
            </a:r>
          </a:p>
          <a:p>
            <a:pPr marL="1371600" indent="-1371600" algn="l"/>
            <a:r>
              <a:rPr lang="en-IE" sz="8600" b="1" dirty="0" smtClean="0">
                <a:solidFill>
                  <a:schemeClr val="tx2"/>
                </a:solidFill>
              </a:rPr>
              <a:t>                      All projects in north inner city - </a:t>
            </a:r>
          </a:p>
          <a:p>
            <a:pPr marL="1371600" indent="-1371600" algn="l">
              <a:buFont typeface="+mj-lt"/>
              <a:buAutoNum type="arabicPeriod" startAt="5"/>
            </a:pPr>
            <a:r>
              <a:rPr lang="en-IE" sz="8600" b="1" dirty="0" smtClean="0">
                <a:solidFill>
                  <a:schemeClr val="tx2"/>
                </a:solidFill>
              </a:rPr>
              <a:t>Major incident Community Assessment. Detective Units.</a:t>
            </a:r>
          </a:p>
          <a:p>
            <a:pPr marL="1371600" indent="-1371600" algn="l">
              <a:buFont typeface="+mj-lt"/>
              <a:buAutoNum type="arabicPeriod" startAt="5"/>
            </a:pPr>
            <a:r>
              <a:rPr lang="en-IE" sz="8600" b="1" dirty="0" smtClean="0">
                <a:solidFill>
                  <a:schemeClr val="tx2"/>
                </a:solidFill>
              </a:rPr>
              <a:t>RP Training …residential care units in city centre</a:t>
            </a:r>
          </a:p>
          <a:p>
            <a:pPr marL="1371600" indent="-1371600" algn="l">
              <a:buFont typeface="+mj-lt"/>
              <a:buAutoNum type="arabicPeriod" startAt="7"/>
            </a:pPr>
            <a:r>
              <a:rPr lang="en-IE" sz="8600" b="1" dirty="0" smtClean="0">
                <a:solidFill>
                  <a:schemeClr val="tx2"/>
                </a:solidFill>
              </a:rPr>
              <a:t>Case Management  - ‘Re-integration of repeat offenders’</a:t>
            </a:r>
          </a:p>
          <a:p>
            <a:pPr marL="1371600" indent="-1371600" algn="l">
              <a:buFont typeface="+mj-lt"/>
              <a:buAutoNum type="arabicPeriod" startAt="7"/>
            </a:pPr>
            <a:r>
              <a:rPr lang="en-IE" sz="8600" b="1" dirty="0" smtClean="0">
                <a:solidFill>
                  <a:schemeClr val="tx2"/>
                </a:solidFill>
              </a:rPr>
              <a:t>Community of Practice</a:t>
            </a:r>
          </a:p>
          <a:p>
            <a:pPr marL="1371600" indent="-1371600" algn="l">
              <a:buFont typeface="+mj-lt"/>
              <a:buAutoNum type="arabicPeriod" startAt="7"/>
            </a:pPr>
            <a:r>
              <a:rPr lang="en-IE" sz="8600" b="1" dirty="0" smtClean="0">
                <a:solidFill>
                  <a:schemeClr val="tx2"/>
                </a:solidFill>
              </a:rPr>
              <a:t>1</a:t>
            </a:r>
            <a:r>
              <a:rPr lang="en-IE" sz="8600" b="1" baseline="30000" dirty="0" smtClean="0">
                <a:solidFill>
                  <a:schemeClr val="tx2"/>
                </a:solidFill>
              </a:rPr>
              <a:t>st</a:t>
            </a:r>
            <a:r>
              <a:rPr lang="en-IE" sz="8600" b="1" dirty="0" smtClean="0">
                <a:solidFill>
                  <a:schemeClr val="tx2"/>
                </a:solidFill>
              </a:rPr>
              <a:t> Approach revisited</a:t>
            </a:r>
          </a:p>
          <a:p>
            <a:pPr algn="l"/>
            <a:endParaRPr lang="en-IE" sz="8600" b="1" dirty="0" smtClean="0">
              <a:solidFill>
                <a:schemeClr val="tx2"/>
              </a:solidFill>
            </a:endParaRPr>
          </a:p>
          <a:p>
            <a:pPr algn="l"/>
            <a:r>
              <a:rPr lang="en-IE" sz="8600" b="1" dirty="0" smtClean="0">
                <a:solidFill>
                  <a:schemeClr val="tx2"/>
                </a:solidFill>
              </a:rPr>
              <a:t>Anywhere else where it is deemed </a:t>
            </a:r>
          </a:p>
          <a:p>
            <a:pPr algn="l"/>
            <a:r>
              <a:rPr lang="en-IE" sz="8600" b="1" dirty="0" smtClean="0">
                <a:solidFill>
                  <a:schemeClr val="tx2"/>
                </a:solidFill>
              </a:rPr>
              <a:t>appropriate to use…..</a:t>
            </a:r>
          </a:p>
          <a:p>
            <a:endParaRPr lang="en-IE" dirty="0"/>
          </a:p>
        </p:txBody>
      </p:sp>
      <p:pic>
        <p:nvPicPr>
          <p:cNvPr id="4" name="Picture 4" descr="Garda Crest (for presentation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92280" y="4941168"/>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16832"/>
            <a:ext cx="8229600" cy="1143000"/>
          </a:xfrm>
        </p:spPr>
        <p:txBody>
          <a:bodyPr>
            <a:noAutofit/>
          </a:bodyPr>
          <a:lstStyle/>
          <a:p>
            <a:r>
              <a:rPr lang="en-IE" sz="4000" dirty="0" smtClean="0">
                <a:latin typeface="Arial Black" pitchFamily="34" charset="0"/>
              </a:rPr>
              <a:t>from fear</a:t>
            </a:r>
            <a:br>
              <a:rPr lang="en-IE" sz="4000" dirty="0" smtClean="0">
                <a:latin typeface="Arial Black" pitchFamily="34" charset="0"/>
              </a:rPr>
            </a:br>
            <a:r>
              <a:rPr lang="en-IE" sz="4000" dirty="0" smtClean="0">
                <a:latin typeface="Arial Black" pitchFamily="34" charset="0"/>
              </a:rPr>
              <a:t>________________</a:t>
            </a:r>
            <a:endParaRPr lang="en-IE" sz="4000" dirty="0">
              <a:latin typeface="Arial Black" pitchFamily="34" charset="0"/>
            </a:endParaRPr>
          </a:p>
        </p:txBody>
      </p:sp>
      <p:sp>
        <p:nvSpPr>
          <p:cNvPr id="3" name="Content Placeholder 2"/>
          <p:cNvSpPr>
            <a:spLocks noGrp="1"/>
          </p:cNvSpPr>
          <p:nvPr>
            <p:ph idx="1"/>
          </p:nvPr>
        </p:nvSpPr>
        <p:spPr>
          <a:xfrm>
            <a:off x="611560" y="3356992"/>
            <a:ext cx="8229600" cy="2293715"/>
          </a:xfrm>
        </p:spPr>
        <p:txBody>
          <a:bodyPr>
            <a:normAutofit/>
          </a:bodyPr>
          <a:lstStyle/>
          <a:p>
            <a:pPr algn="ctr">
              <a:buNone/>
            </a:pPr>
            <a:r>
              <a:rPr lang="en-IE" sz="4400" dirty="0" smtClean="0">
                <a:solidFill>
                  <a:schemeClr val="tx1">
                    <a:lumMod val="50000"/>
                    <a:lumOff val="50000"/>
                  </a:schemeClr>
                </a:solidFill>
                <a:latin typeface="Arial Black" pitchFamily="34" charset="0"/>
              </a:rPr>
              <a:t>to surprise</a:t>
            </a:r>
            <a:endParaRPr lang="en-IE" sz="4400" dirty="0">
              <a:solidFill>
                <a:schemeClr val="tx1">
                  <a:lumMod val="50000"/>
                  <a:lumOff val="50000"/>
                </a:schemeClr>
              </a:solidFill>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781</TotalTime>
  <Words>399</Words>
  <Application>Microsoft Office PowerPoint</Application>
  <PresentationFormat>On-screen Show (4:3)</PresentationFormat>
  <Paragraphs>97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‘Creating a culture of conflict resolution’ _________________</vt:lpstr>
      <vt:lpstr>in the north inner city february 2016  ‘gangland feud starts’</vt:lpstr>
      <vt:lpstr>high end conflict ______________</vt:lpstr>
      <vt:lpstr>Slide 4</vt:lpstr>
      <vt:lpstr>this approach didn’t work:- yet</vt:lpstr>
      <vt:lpstr>next approach ____________</vt:lpstr>
      <vt:lpstr>Slide 7</vt:lpstr>
      <vt:lpstr>Gardai using RP in communities:</vt:lpstr>
      <vt:lpstr>from fear ________________</vt:lpstr>
      <vt:lpstr>Slide 10</vt:lpstr>
      <vt:lpstr>‘ease with difference’ ____________  </vt:lpstr>
      <vt:lpstr>The RP model  “creates environments and groups where young people feel safe and valued (equity), where their different abilities and vulnerabilities can be expressed and safely acknowledged (diversity) and where all grow, experiencing the excitement of belonging together (interdependence)(Eyben et al.1997) </vt:lpstr>
      <vt:lpstr>promote this idea of being ‘easy with difference’ ________________</vt:lpstr>
    </vt:vector>
  </TitlesOfParts>
  <Company>An Garda Siochana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G27216G</dc:creator>
  <cp:lastModifiedBy>G27216G</cp:lastModifiedBy>
  <cp:revision>74</cp:revision>
  <dcterms:created xsi:type="dcterms:W3CDTF">2017-04-26T08:22:03Z</dcterms:created>
  <dcterms:modified xsi:type="dcterms:W3CDTF">2017-05-16T08:19:12Z</dcterms:modified>
</cp:coreProperties>
</file>